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8.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3" r:id="rId7"/>
    <p:sldId id="261" r:id="rId8"/>
    <p:sldId id="264" r:id="rId9"/>
    <p:sldId id="262" r:id="rId10"/>
    <p:sldId id="266" r:id="rId11"/>
    <p:sldId id="267" r:id="rId12"/>
    <p:sldId id="268" r:id="rId13"/>
    <p:sldId id="269" r:id="rId14"/>
    <p:sldId id="324" r:id="rId15"/>
    <p:sldId id="325" r:id="rId16"/>
    <p:sldId id="270" r:id="rId17"/>
    <p:sldId id="326" r:id="rId18"/>
    <p:sldId id="271" r:id="rId19"/>
    <p:sldId id="272" r:id="rId20"/>
    <p:sldId id="273" r:id="rId21"/>
    <p:sldId id="274" r:id="rId22"/>
    <p:sldId id="275" r:id="rId23"/>
    <p:sldId id="276" r:id="rId24"/>
    <p:sldId id="328" r:id="rId25"/>
    <p:sldId id="277" r:id="rId26"/>
    <p:sldId id="278" r:id="rId2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autoAdjust="0"/>
    <p:restoredTop sz="86327" autoAdjust="0"/>
  </p:normalViewPr>
  <p:slideViewPr>
    <p:cSldViewPr snapToGrid="0">
      <p:cViewPr varScale="1">
        <p:scale>
          <a:sx n="110" d="100"/>
          <a:sy n="110" d="100"/>
        </p:scale>
        <p:origin x="976" y="168"/>
      </p:cViewPr>
      <p:guideLst/>
    </p:cSldViewPr>
  </p:slideViewPr>
  <p:outlineViewPr>
    <p:cViewPr>
      <p:scale>
        <a:sx n="33" d="100"/>
        <a:sy n="33" d="100"/>
      </p:scale>
      <p:origin x="0" y="-32268"/>
    </p:cViewPr>
  </p:outlineViewPr>
  <p:notesTextViewPr>
    <p:cViewPr>
      <p:scale>
        <a:sx n="3" d="2"/>
        <a:sy n="3" d="2"/>
      </p:scale>
      <p:origin x="0" y="0"/>
    </p:cViewPr>
  </p:notesTextViewPr>
  <p:sorterViewPr>
    <p:cViewPr varScale="1">
      <p:scale>
        <a:sx n="100" d="100"/>
        <a:sy n="100" d="100"/>
      </p:scale>
      <p:origin x="0" y="-15216"/>
    </p:cViewPr>
  </p:sorterViewPr>
  <p:notesViewPr>
    <p:cSldViewPr snapToGrid="0">
      <p:cViewPr>
        <p:scale>
          <a:sx n="100" d="100"/>
          <a:sy n="100" d="100"/>
        </p:scale>
        <p:origin x="1746" y="-19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B90DC365-CEC2-4FE6-97AF-BB092CD74A17}" type="datetimeFigureOut">
              <a:rPr lang="en-US" smtClean="0"/>
              <a:t>8/20/24</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2D3AF84B-6490-4FA4-894E-D31989567E5E}" type="slidenum">
              <a:rPr lang="en-US" smtClean="0"/>
              <a:t>‹#›</a:t>
            </a:fld>
            <a:endParaRPr lang="en-US" dirty="0"/>
          </a:p>
        </p:txBody>
      </p:sp>
    </p:spTree>
    <p:extLst>
      <p:ext uri="{BB962C8B-B14F-4D97-AF65-F5344CB8AC3E}">
        <p14:creationId xmlns:p14="http://schemas.microsoft.com/office/powerpoint/2010/main" val="392281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dirty="0"/>
          </a:p>
        </p:txBody>
      </p:sp>
      <p:sp>
        <p:nvSpPr>
          <p:cNvPr id="3" name="Date Placeholder 2"/>
          <p:cNvSpPr>
            <a:spLocks noGrp="1"/>
          </p:cNvSpPr>
          <p:nvPr>
            <p:ph type="dt" idx="1"/>
          </p:nvPr>
        </p:nvSpPr>
        <p:spPr>
          <a:xfrm>
            <a:off x="4143737" y="0"/>
            <a:ext cx="3169810" cy="481370"/>
          </a:xfrm>
          <a:prstGeom prst="rect">
            <a:avLst/>
          </a:prstGeom>
        </p:spPr>
        <p:txBody>
          <a:bodyPr vert="horz" lIns="94704" tIns="47352" rIns="94704" bIns="47352" rtlCol="0"/>
          <a:lstStyle>
            <a:lvl1pPr algn="r">
              <a:defRPr sz="1200"/>
            </a:lvl1pPr>
          </a:lstStyle>
          <a:p>
            <a:fld id="{50852D6A-1DFB-42F7-9C3C-32245B86058B}" type="datetimeFigureOut">
              <a:rPr lang="en-US" smtClean="0"/>
              <a:t>8/20/24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704" tIns="47352" rIns="94704" bIns="47352" rtlCol="0" anchor="ctr"/>
          <a:lstStyle/>
          <a:p>
            <a:endParaRPr lang="en-US" dirty="0"/>
          </a:p>
        </p:txBody>
      </p:sp>
      <p:sp>
        <p:nvSpPr>
          <p:cNvPr id="5" name="Notes Placeholder 4"/>
          <p:cNvSpPr>
            <a:spLocks noGrp="1"/>
          </p:cNvSpPr>
          <p:nvPr>
            <p:ph type="body" sz="quarter" idx="3"/>
          </p:nvPr>
        </p:nvSpPr>
        <p:spPr>
          <a:xfrm>
            <a:off x="730859" y="4620496"/>
            <a:ext cx="5853483" cy="3780555"/>
          </a:xfrm>
          <a:prstGeom prst="rect">
            <a:avLst/>
          </a:prstGeom>
        </p:spPr>
        <p:txBody>
          <a:bodyPr vert="horz" lIns="94704" tIns="47352" rIns="94704" bIns="473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737" y="9119831"/>
            <a:ext cx="3169810" cy="481370"/>
          </a:xfrm>
          <a:prstGeom prst="rect">
            <a:avLst/>
          </a:prstGeom>
        </p:spPr>
        <p:txBody>
          <a:bodyPr vert="horz" lIns="94704" tIns="47352" rIns="94704" bIns="47352" rtlCol="0" anchor="b"/>
          <a:lstStyle>
            <a:lvl1pPr algn="r">
              <a:defRPr sz="1200"/>
            </a:lvl1pPr>
          </a:lstStyle>
          <a:p>
            <a:fld id="{2AC37143-7C24-42A2-9646-92BDDC8C5D3A}" type="slidenum">
              <a:rPr lang="en-US" smtClean="0"/>
              <a:t>‹#›</a:t>
            </a:fld>
            <a:endParaRPr lang="en-US" dirty="0"/>
          </a:p>
        </p:txBody>
      </p:sp>
    </p:spTree>
    <p:extLst>
      <p:ext uri="{BB962C8B-B14F-4D97-AF65-F5344CB8AC3E}">
        <p14:creationId xmlns:p14="http://schemas.microsoft.com/office/powerpoint/2010/main" val="315463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ady.g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tacda.or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www.securethegrid.com </a:t>
            </a:r>
          </a:p>
        </p:txBody>
      </p:sp>
      <p:sp>
        <p:nvSpPr>
          <p:cNvPr id="4" name="Slide Number Placeholder 3"/>
          <p:cNvSpPr>
            <a:spLocks noGrp="1"/>
          </p:cNvSpPr>
          <p:nvPr>
            <p:ph type="sldNum" sz="quarter" idx="10"/>
          </p:nvPr>
        </p:nvSpPr>
        <p:spPr/>
        <p:txBody>
          <a:bodyPr/>
          <a:lstStyle/>
          <a:p>
            <a:fld id="{2AC37143-7C24-42A2-9646-92BDDC8C5D3A}" type="slidenum">
              <a:rPr lang="en-US" smtClean="0"/>
              <a:t>1</a:t>
            </a:fld>
            <a:endParaRPr lang="en-US" dirty="0"/>
          </a:p>
        </p:txBody>
      </p:sp>
    </p:spTree>
    <p:extLst>
      <p:ext uri="{BB962C8B-B14F-4D97-AF65-F5344CB8AC3E}">
        <p14:creationId xmlns:p14="http://schemas.microsoft.com/office/powerpoint/2010/main" val="124433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by no means a complete list of all possible emergency that can occur in your community; however, they are the most likely emergencies that can happen on a day-to-day basis.</a:t>
            </a:r>
          </a:p>
          <a:p>
            <a:endParaRPr lang="en-US" dirty="0"/>
          </a:p>
          <a:p>
            <a:r>
              <a:rPr lang="en-US" dirty="0"/>
              <a:t>Flu season happens every year.  There is a structure fire occurring on a regular basis. Springtime is both flood season and wildfire season.  Car accidents can occur several times a day or a week. Fuel spills are common. In summer, we have regular thunderstorms and every winter we have several snowstorms.</a:t>
            </a:r>
          </a:p>
          <a:p>
            <a:endParaRPr lang="en-US" dirty="0"/>
          </a:p>
          <a:p>
            <a:r>
              <a:rPr lang="en-US" dirty="0"/>
              <a:t>Most of these emergencies are dealt with by our local law enforcement, fire protection and emergency medical services departments without too much trouble.</a:t>
            </a:r>
          </a:p>
        </p:txBody>
      </p:sp>
      <p:sp>
        <p:nvSpPr>
          <p:cNvPr id="4" name="Slide Number Placeholder 3"/>
          <p:cNvSpPr>
            <a:spLocks noGrp="1"/>
          </p:cNvSpPr>
          <p:nvPr>
            <p:ph type="sldNum" sz="quarter" idx="10"/>
          </p:nvPr>
        </p:nvSpPr>
        <p:spPr/>
        <p:txBody>
          <a:bodyPr/>
          <a:lstStyle/>
          <a:p>
            <a:fld id="{2AC37143-7C24-42A2-9646-92BDDC8C5D3A}" type="slidenum">
              <a:rPr lang="en-US" smtClean="0"/>
              <a:t>10</a:t>
            </a:fld>
            <a:endParaRPr lang="en-US" dirty="0"/>
          </a:p>
        </p:txBody>
      </p:sp>
    </p:spTree>
    <p:extLst>
      <p:ext uri="{BB962C8B-B14F-4D97-AF65-F5344CB8AC3E}">
        <p14:creationId xmlns:p14="http://schemas.microsoft.com/office/powerpoint/2010/main" val="4191070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1162050"/>
            <a:ext cx="5759450" cy="3240088"/>
          </a:xfrm>
        </p:spPr>
      </p:sp>
      <p:sp>
        <p:nvSpPr>
          <p:cNvPr id="3" name="Notes Placeholder 2"/>
          <p:cNvSpPr>
            <a:spLocks noGrp="1"/>
          </p:cNvSpPr>
          <p:nvPr>
            <p:ph type="body" idx="1"/>
          </p:nvPr>
        </p:nvSpPr>
        <p:spPr/>
        <p:txBody>
          <a:bodyPr/>
          <a:lstStyle/>
          <a:p>
            <a:pPr algn="just"/>
            <a:r>
              <a:rPr lang="en-US" dirty="0">
                <a:cs typeface="Arial" panose="020B0604020202020204" pitchFamily="34" charset="0"/>
              </a:rPr>
              <a:t>All of these hazards can have localized and short-term impacts.  They can result in damages to roads, lost work time, neighborhood evacuations, and even some injuries and deaths.  However, for the most part, they do not totally overwhelm our public safety and emergency management agencies, nor the long-term functioning of our communities. You need to be prepared for emergencies, but simple steps are usually all that are necessary. Disasters on the other hand, which happened less often, can have severe long term societal impacts.</a:t>
            </a:r>
          </a:p>
          <a:p>
            <a:pPr algn="just"/>
            <a:endParaRPr lang="en-US" dirty="0"/>
          </a:p>
          <a:p>
            <a:pPr algn="just"/>
            <a:r>
              <a:rPr lang="en-US" dirty="0"/>
              <a:t>Examples include:</a:t>
            </a:r>
          </a:p>
          <a:p>
            <a:pPr algn="just"/>
            <a:endParaRPr lang="en-US" dirty="0"/>
          </a:p>
          <a:p>
            <a:pPr algn="just"/>
            <a:r>
              <a:rPr lang="en-US" dirty="0"/>
              <a:t>Ensure that you have smoke detectors in your house; that flammables are properly stored; electrical wires are not overloaded; that your family has a fire evacuation plan and has practiced it.</a:t>
            </a:r>
          </a:p>
          <a:p>
            <a:pPr algn="just"/>
            <a:endParaRPr lang="en-US" dirty="0"/>
          </a:p>
          <a:p>
            <a:pPr algn="just"/>
            <a:r>
              <a:rPr lang="en-US" dirty="0"/>
              <a:t>Go indoors when thunder roars. Drive safely and defensively.  Get your flu shot.</a:t>
            </a:r>
          </a:p>
          <a:p>
            <a:pPr algn="just"/>
            <a:endParaRPr lang="en-US" dirty="0"/>
          </a:p>
          <a:p>
            <a:pPr algn="just"/>
            <a:r>
              <a:rPr lang="en-US" dirty="0"/>
              <a:t>These are all preparedness activities for day-to-day emergencies.</a:t>
            </a:r>
          </a:p>
        </p:txBody>
      </p:sp>
      <p:sp>
        <p:nvSpPr>
          <p:cNvPr id="4" name="Slide Number Placeholder 3"/>
          <p:cNvSpPr>
            <a:spLocks noGrp="1"/>
          </p:cNvSpPr>
          <p:nvPr>
            <p:ph type="sldNum" sz="quarter" idx="10"/>
          </p:nvPr>
        </p:nvSpPr>
        <p:spPr/>
        <p:txBody>
          <a:bodyPr/>
          <a:lstStyle/>
          <a:p>
            <a:fld id="{2AC37143-7C24-42A2-9646-92BDDC8C5D3A}" type="slidenum">
              <a:rPr lang="en-US" smtClean="0"/>
              <a:t>11</a:t>
            </a:fld>
            <a:endParaRPr lang="en-US" dirty="0"/>
          </a:p>
        </p:txBody>
      </p:sp>
    </p:spTree>
    <p:extLst>
      <p:ext uri="{BB962C8B-B14F-4D97-AF65-F5344CB8AC3E}">
        <p14:creationId xmlns:p14="http://schemas.microsoft.com/office/powerpoint/2010/main" val="12421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Fortunately, major disasters do not happen on a day-to-day basis. However, they can occur when you least expect it. This is where you can be prepared beforehand.</a:t>
            </a:r>
          </a:p>
          <a:p>
            <a:pPr algn="just"/>
            <a:endParaRPr lang="en-US" dirty="0"/>
          </a:p>
          <a:p>
            <a:pPr algn="just"/>
            <a:r>
              <a:rPr lang="en-US" dirty="0"/>
              <a:t>The East Coast can experience hurricanes and tropical storms.  Storm surge along the coast, heavy rains and strong winds can cause a great deal of damage to our electrical distribution system, roadways, homes and businesses. Many areas can experience major earthquakes or monster tornadoes.</a:t>
            </a:r>
          </a:p>
          <a:p>
            <a:pPr algn="just"/>
            <a:endParaRPr lang="en-US" dirty="0"/>
          </a:p>
          <a:p>
            <a:pPr algn="just"/>
            <a:r>
              <a:rPr lang="en-US" dirty="0"/>
              <a:t>The same event that can cause northern lights (severe solar storm), if strong enough at the right location, can also cause major damage to our electrical transmission system. Large transformers can burn up – transformers that are not stockpiled, These transformers have to be built when needed (and can take 6-12 months to build).</a:t>
            </a:r>
          </a:p>
          <a:p>
            <a:pPr algn="just"/>
            <a:endParaRPr lang="en-US" dirty="0"/>
          </a:p>
          <a:p>
            <a:pPr algn="just"/>
            <a:r>
              <a:rPr lang="en-US" dirty="0"/>
              <a:t>A single nuclear device detonated high in the atmosphere will not cause damage to structures or hurt people on the ground, but an electromagnetic pulse from that detonation can fry all electronics for hundreds or thousands of miles.</a:t>
            </a:r>
          </a:p>
          <a:p>
            <a:pPr algn="just"/>
            <a:endParaRPr lang="en-US" dirty="0"/>
          </a:p>
          <a:p>
            <a:pPr algn="just"/>
            <a:r>
              <a:rPr lang="en-US" dirty="0"/>
              <a:t>Without electricity, there is no fuel distribution and everything requires fuel to work.</a:t>
            </a:r>
          </a:p>
        </p:txBody>
      </p:sp>
      <p:sp>
        <p:nvSpPr>
          <p:cNvPr id="4" name="Slide Number Placeholder 3"/>
          <p:cNvSpPr>
            <a:spLocks noGrp="1"/>
          </p:cNvSpPr>
          <p:nvPr>
            <p:ph type="sldNum" sz="quarter" idx="10"/>
          </p:nvPr>
        </p:nvSpPr>
        <p:spPr/>
        <p:txBody>
          <a:bodyPr/>
          <a:lstStyle/>
          <a:p>
            <a:fld id="{2AC37143-7C24-42A2-9646-92BDDC8C5D3A}" type="slidenum">
              <a:rPr lang="en-US" smtClean="0"/>
              <a:t>12</a:t>
            </a:fld>
            <a:endParaRPr lang="en-US" dirty="0"/>
          </a:p>
        </p:txBody>
      </p:sp>
    </p:spTree>
    <p:extLst>
      <p:ext uri="{BB962C8B-B14F-4D97-AF65-F5344CB8AC3E}">
        <p14:creationId xmlns:p14="http://schemas.microsoft.com/office/powerpoint/2010/main" val="210598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Whether the hazard is a earthquake, hurricane, windstorm, ice storm, solar storm, or cyber attack, a major impact will be the loss of commercial power.</a:t>
            </a:r>
          </a:p>
          <a:p>
            <a:pPr algn="just"/>
            <a:endParaRPr lang="en-US" dirty="0"/>
          </a:p>
          <a:p>
            <a:pPr algn="just"/>
            <a:r>
              <a:rPr lang="en-US" dirty="0"/>
              <a:t>Without power, most gas stations will not be able to pump gas and even if they do, they might not be resupplied. </a:t>
            </a:r>
          </a:p>
          <a:p>
            <a:pPr algn="just"/>
            <a:endParaRPr lang="en-US" dirty="0"/>
          </a:p>
          <a:p>
            <a:pPr algn="just"/>
            <a:r>
              <a:rPr lang="en-US" dirty="0"/>
              <a:t>Grocery stores will lose their produce and may also not be resupplied.</a:t>
            </a:r>
          </a:p>
          <a:p>
            <a:pPr algn="just"/>
            <a:endParaRPr lang="en-US" dirty="0"/>
          </a:p>
          <a:p>
            <a:pPr algn="just"/>
            <a:r>
              <a:rPr lang="en-US" dirty="0"/>
              <a:t>Banks and ATMs will not be able to process funds. Credit cards and debit cards will not process. Do you have a lot of cash on hand?</a:t>
            </a:r>
          </a:p>
          <a:p>
            <a:pPr algn="just"/>
            <a:endParaRPr lang="en-US" dirty="0"/>
          </a:p>
          <a:p>
            <a:pPr algn="just"/>
            <a:r>
              <a:rPr lang="en-US" dirty="0"/>
              <a:t>TV and radio stations could be down. Without fuel resupply, phones will stop working in a few days.</a:t>
            </a:r>
          </a:p>
          <a:p>
            <a:pPr algn="just"/>
            <a:endParaRPr lang="en-US" dirty="0"/>
          </a:p>
          <a:p>
            <a:pPr algn="just"/>
            <a:r>
              <a:rPr lang="en-US" dirty="0"/>
              <a:t>This sounds like a Hollywood disaster movie.  It isn’t. Its Puerto Rico after Hurricane Maria.</a:t>
            </a:r>
          </a:p>
          <a:p>
            <a:r>
              <a:rPr lang="en-US" dirty="0"/>
              <a:t> </a:t>
            </a:r>
          </a:p>
        </p:txBody>
      </p:sp>
      <p:sp>
        <p:nvSpPr>
          <p:cNvPr id="4" name="Slide Number Placeholder 3"/>
          <p:cNvSpPr>
            <a:spLocks noGrp="1"/>
          </p:cNvSpPr>
          <p:nvPr>
            <p:ph type="sldNum" sz="quarter" idx="10"/>
          </p:nvPr>
        </p:nvSpPr>
        <p:spPr/>
        <p:txBody>
          <a:bodyPr/>
          <a:lstStyle/>
          <a:p>
            <a:fld id="{2AC37143-7C24-42A2-9646-92BDDC8C5D3A}" type="slidenum">
              <a:rPr lang="en-US" smtClean="0"/>
              <a:t>13</a:t>
            </a:fld>
            <a:endParaRPr lang="en-US" dirty="0"/>
          </a:p>
        </p:txBody>
      </p:sp>
    </p:spTree>
    <p:extLst>
      <p:ext uri="{BB962C8B-B14F-4D97-AF65-F5344CB8AC3E}">
        <p14:creationId xmlns:p14="http://schemas.microsoft.com/office/powerpoint/2010/main" val="3414258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cs typeface="Arial" panose="020B0604020202020204" pitchFamily="34" charset="0"/>
              </a:rPr>
              <a:t>Do you have home insurance?  Why?  How much do you pay each year for your home to have insurance coverage? </a:t>
            </a:r>
          </a:p>
          <a:p>
            <a:pPr algn="just"/>
            <a:endParaRPr lang="en-US" dirty="0">
              <a:solidFill>
                <a:schemeClr val="tx1"/>
              </a:solidFill>
              <a:cs typeface="Arial" panose="020B0604020202020204" pitchFamily="34" charset="0"/>
            </a:endParaRPr>
          </a:p>
          <a:p>
            <a:pPr algn="just"/>
            <a:r>
              <a:rPr lang="en-US" dirty="0">
                <a:solidFill>
                  <a:schemeClr val="tx1"/>
                </a:solidFill>
                <a:cs typeface="Arial" panose="020B0604020202020204" pitchFamily="34" charset="0"/>
              </a:rPr>
              <a:t>If you </a:t>
            </a:r>
            <a:r>
              <a:rPr lang="en-US" dirty="0">
                <a:cs typeface="Arial" panose="020B0604020202020204" pitchFamily="34" charset="0"/>
              </a:rPr>
              <a:t>purchased</a:t>
            </a:r>
            <a:r>
              <a:rPr lang="en-US" dirty="0">
                <a:solidFill>
                  <a:schemeClr val="tx1"/>
                </a:solidFill>
                <a:cs typeface="Arial" panose="020B0604020202020204" pitchFamily="34" charset="0"/>
              </a:rPr>
              <a:t> your home in 2000, you may have spent at least $20,000</a:t>
            </a:r>
            <a:r>
              <a:rPr lang="en-US" dirty="0">
                <a:cs typeface="Arial" panose="020B0604020202020204" pitchFamily="34" charset="0"/>
              </a:rPr>
              <a:t> to </a:t>
            </a:r>
            <a:r>
              <a:rPr lang="en-US" dirty="0">
                <a:solidFill>
                  <a:schemeClr val="tx1"/>
                </a:solidFill>
                <a:cs typeface="Arial" panose="020B0604020202020204" pitchFamily="34" charset="0"/>
              </a:rPr>
              <a:t>$40,000 in home insurance premiums. Many have never had a fire in a home they have owned. Yet they still pay for insurance. Why?  Because, if the unlikely were to happen and they did not have insurance, they could lose everything and their family would have no where to live.  Though not likely to happen, the loss would be too great.</a:t>
            </a:r>
          </a:p>
          <a:p>
            <a:pPr algn="just"/>
            <a:endParaRPr lang="en-US" dirty="0">
              <a:cs typeface="Arial" panose="020B0604020202020204" pitchFamily="34" charset="0"/>
            </a:endParaRPr>
          </a:p>
          <a:p>
            <a:r>
              <a:rPr lang="en-US" dirty="0">
                <a:solidFill>
                  <a:schemeClr val="tx1"/>
                </a:solidFill>
                <a:cs typeface="Arial" panose="020B0604020202020204" pitchFamily="34" charset="0"/>
              </a:rPr>
              <a:t>Being prepared is like a form of insurance.  You hope you never have to use it, but if a disaster happens, you will be very glad that you did prepare.</a:t>
            </a:r>
          </a:p>
        </p:txBody>
      </p:sp>
      <p:sp>
        <p:nvSpPr>
          <p:cNvPr id="4" name="Slide Number Placeholder 3"/>
          <p:cNvSpPr>
            <a:spLocks noGrp="1"/>
          </p:cNvSpPr>
          <p:nvPr>
            <p:ph type="sldNum" sz="quarter" idx="10"/>
          </p:nvPr>
        </p:nvSpPr>
        <p:spPr/>
        <p:txBody>
          <a:bodyPr/>
          <a:lstStyle/>
          <a:p>
            <a:fld id="{2AC37143-7C24-42A2-9646-92BDDC8C5D3A}" type="slidenum">
              <a:rPr lang="en-US" smtClean="0"/>
              <a:t>14</a:t>
            </a:fld>
            <a:endParaRPr lang="en-US" dirty="0"/>
          </a:p>
        </p:txBody>
      </p:sp>
    </p:spTree>
    <p:extLst>
      <p:ext uri="{BB962C8B-B14F-4D97-AF65-F5344CB8AC3E}">
        <p14:creationId xmlns:p14="http://schemas.microsoft.com/office/powerpoint/2010/main" val="217108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6125" y="4620495"/>
            <a:ext cx="5853483" cy="3780555"/>
          </a:xfrm>
        </p:spPr>
        <p:txBody>
          <a:bodyPr/>
          <a:lstStyle/>
          <a:p>
            <a:pPr algn="just"/>
            <a:r>
              <a:rPr lang="en-US" dirty="0"/>
              <a:t>During a disaster event, you might not be able to call 911, because the phone system could be inoperative.  Even if the lines are up, there may be so many calls that you can’t get through.  Even if you do get through, your local fire department and ambulance service will be so overwhelmed, they may not be able to help you.</a:t>
            </a:r>
          </a:p>
          <a:p>
            <a:pPr algn="just"/>
            <a:endParaRPr lang="en-US" dirty="0"/>
          </a:p>
          <a:p>
            <a:pPr algn="just"/>
            <a:r>
              <a:rPr lang="en-US" dirty="0"/>
              <a:t>If you live in a community with 150,000 residents and 10% need services – that’s 15,000 people in trouble.  Most responses that more emergency responders then the number of people in need.  For example, one car accident victim requires at least 2 EMTs, 4 firefighters, 2 police officers, an Emergency Room doctor and nurse and 1 dispatcher. That equals 11 public safety personnel for one victim.  During a major disaster, it could take more responders then the number of people living in the community.</a:t>
            </a:r>
          </a:p>
          <a:p>
            <a:pPr algn="just"/>
            <a:endParaRPr lang="en-US" dirty="0"/>
          </a:p>
          <a:p>
            <a:pPr algn="just"/>
            <a:r>
              <a:rPr lang="en-US" dirty="0"/>
              <a:t>Disasters typically impact a large geographic area.  Therefore, there will be no mutual aid.</a:t>
            </a:r>
          </a:p>
          <a:p>
            <a:pPr algn="just"/>
            <a:r>
              <a:rPr lang="en-US" dirty="0"/>
              <a:t>And, emergency responders may also be impacted by the disaster, so staffing numbers may be even lower.</a:t>
            </a:r>
          </a:p>
        </p:txBody>
      </p:sp>
      <p:sp>
        <p:nvSpPr>
          <p:cNvPr id="4" name="Slide Number Placeholder 3"/>
          <p:cNvSpPr>
            <a:spLocks noGrp="1"/>
          </p:cNvSpPr>
          <p:nvPr>
            <p:ph type="sldNum" sz="quarter" idx="10"/>
          </p:nvPr>
        </p:nvSpPr>
        <p:spPr/>
        <p:txBody>
          <a:bodyPr/>
          <a:lstStyle/>
          <a:p>
            <a:fld id="{2AC37143-7C24-42A2-9646-92BDDC8C5D3A}" type="slidenum">
              <a:rPr lang="en-US" smtClean="0"/>
              <a:t>15</a:t>
            </a:fld>
            <a:endParaRPr lang="en-US" dirty="0"/>
          </a:p>
        </p:txBody>
      </p:sp>
    </p:spTree>
    <p:extLst>
      <p:ext uri="{BB962C8B-B14F-4D97-AF65-F5344CB8AC3E}">
        <p14:creationId xmlns:p14="http://schemas.microsoft.com/office/powerpoint/2010/main" val="328346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FEMA recommends being prepared for three days following a disaster.  Disasters are not resolved in three days and government is not responsive enough to be helping in three days.  If you want you family to weather a disaster, you need to be prepared for much longer.</a:t>
            </a:r>
          </a:p>
          <a:p>
            <a:pPr algn="just"/>
            <a:endParaRPr lang="en-US" dirty="0"/>
          </a:p>
          <a:p>
            <a:pPr algn="just"/>
            <a:r>
              <a:rPr lang="en-US" dirty="0"/>
              <a:t>We recommend, at a minimum, to have on hand what you need for at least two weeks.  One month is even better. Six months would be great!</a:t>
            </a:r>
          </a:p>
          <a:p>
            <a:pPr algn="just"/>
            <a:endParaRPr lang="en-US" dirty="0"/>
          </a:p>
          <a:p>
            <a:pPr algn="just"/>
            <a:r>
              <a:rPr lang="en-US" dirty="0"/>
              <a:t>During a major disaster, it could take weeks to months to fully recover.  You must be prepared to take care of you and your family when the lights go out.  Local government will also be “in the dark” and unlikely to do much (unless of course, many members of the Community are prepared and they come out to help).  The State government will also be struggling to recover.  </a:t>
            </a:r>
          </a:p>
          <a:p>
            <a:pPr algn="just"/>
            <a:endParaRPr lang="en-US" dirty="0"/>
          </a:p>
          <a:p>
            <a:pPr algn="just"/>
            <a:r>
              <a:rPr lang="en-US" dirty="0"/>
              <a:t>And if the Federal government can accomplish anything in months, it’s considered an “overnight success.”</a:t>
            </a:r>
          </a:p>
          <a:p>
            <a:pPr algn="just"/>
            <a:endParaRPr lang="en-US" dirty="0"/>
          </a:p>
          <a:p>
            <a:pPr algn="just"/>
            <a:r>
              <a:rPr lang="en-US" dirty="0"/>
              <a:t>Don’t expect the Calvary to be coming over the hill, unless you’re leading the charge.</a:t>
            </a:r>
          </a:p>
        </p:txBody>
      </p:sp>
      <p:sp>
        <p:nvSpPr>
          <p:cNvPr id="4" name="Slide Number Placeholder 3"/>
          <p:cNvSpPr>
            <a:spLocks noGrp="1"/>
          </p:cNvSpPr>
          <p:nvPr>
            <p:ph type="sldNum" sz="quarter" idx="10"/>
          </p:nvPr>
        </p:nvSpPr>
        <p:spPr/>
        <p:txBody>
          <a:bodyPr/>
          <a:lstStyle/>
          <a:p>
            <a:fld id="{2AC37143-7C24-42A2-9646-92BDDC8C5D3A}" type="slidenum">
              <a:rPr lang="en-US" smtClean="0"/>
              <a:t>16</a:t>
            </a:fld>
            <a:endParaRPr lang="en-US" dirty="0"/>
          </a:p>
        </p:txBody>
      </p:sp>
    </p:spTree>
    <p:extLst>
      <p:ext uri="{BB962C8B-B14F-4D97-AF65-F5344CB8AC3E}">
        <p14:creationId xmlns:p14="http://schemas.microsoft.com/office/powerpoint/2010/main" val="2763396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For an investment of around $400 dollars, you can have the tools and supplies on hand that you would need to take care of your family for a week during a disaster that causes a power outage.</a:t>
            </a:r>
          </a:p>
          <a:p>
            <a:pPr algn="just"/>
            <a:endParaRPr lang="en-US" dirty="0"/>
          </a:p>
          <a:p>
            <a:pPr algn="just"/>
            <a:r>
              <a:rPr lang="en-US" dirty="0"/>
              <a:t>The rest of this class will give you some ideas for your own preparedness planning. Each family situation is different. There is no single plan that will work for everyone.  We’ll give you the tools so that you can build your own plan.</a:t>
            </a:r>
          </a:p>
        </p:txBody>
      </p:sp>
      <p:sp>
        <p:nvSpPr>
          <p:cNvPr id="4" name="Slide Number Placeholder 3"/>
          <p:cNvSpPr>
            <a:spLocks noGrp="1"/>
          </p:cNvSpPr>
          <p:nvPr>
            <p:ph type="sldNum" sz="quarter" idx="10"/>
          </p:nvPr>
        </p:nvSpPr>
        <p:spPr/>
        <p:txBody>
          <a:bodyPr/>
          <a:lstStyle/>
          <a:p>
            <a:fld id="{2AC37143-7C24-42A2-9646-92BDDC8C5D3A}" type="slidenum">
              <a:rPr lang="en-US" smtClean="0"/>
              <a:t>17</a:t>
            </a:fld>
            <a:endParaRPr lang="en-US" dirty="0"/>
          </a:p>
        </p:txBody>
      </p:sp>
    </p:spTree>
    <p:extLst>
      <p:ext uri="{BB962C8B-B14F-4D97-AF65-F5344CB8AC3E}">
        <p14:creationId xmlns:p14="http://schemas.microsoft.com/office/powerpoint/2010/main" val="3173282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These are the topics that will be discussed in the following pages.  </a:t>
            </a:r>
          </a:p>
          <a:p>
            <a:pPr algn="just"/>
            <a:endParaRPr lang="en-US" dirty="0"/>
          </a:p>
          <a:p>
            <a:pPr algn="just"/>
            <a:r>
              <a:rPr lang="en-US" dirty="0"/>
              <a:t>The first activities are for personal preparedness.  The last activities are what it might take to report to work so that you can help your community to recover.  </a:t>
            </a:r>
          </a:p>
        </p:txBody>
      </p:sp>
      <p:sp>
        <p:nvSpPr>
          <p:cNvPr id="4" name="Slide Number Placeholder 3"/>
          <p:cNvSpPr>
            <a:spLocks noGrp="1"/>
          </p:cNvSpPr>
          <p:nvPr>
            <p:ph type="sldNum" sz="quarter" idx="10"/>
          </p:nvPr>
        </p:nvSpPr>
        <p:spPr/>
        <p:txBody>
          <a:bodyPr/>
          <a:lstStyle/>
          <a:p>
            <a:fld id="{2AC37143-7C24-42A2-9646-92BDDC8C5D3A}" type="slidenum">
              <a:rPr lang="en-US" smtClean="0"/>
              <a:t>18</a:t>
            </a:fld>
            <a:endParaRPr lang="en-US" dirty="0"/>
          </a:p>
        </p:txBody>
      </p:sp>
    </p:spTree>
    <p:extLst>
      <p:ext uri="{BB962C8B-B14F-4D97-AF65-F5344CB8AC3E}">
        <p14:creationId xmlns:p14="http://schemas.microsoft.com/office/powerpoint/2010/main" val="51845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For a family of four, it would cost less then $30 (or taking the family out for pizza and drinks once) to stockpile enough water for four for one week.  And you don’t have to do it all at once.  Every time you go grocery shopping, pick up 2 gallons of water.</a:t>
            </a:r>
          </a:p>
          <a:p>
            <a:pPr algn="just"/>
            <a:endParaRPr lang="en-US" dirty="0"/>
          </a:p>
          <a:p>
            <a:pPr algn="just"/>
            <a:r>
              <a:rPr lang="en-US" dirty="0"/>
              <a:t>The great thing about a gallon of bottled water is you know its sanitary and it’s sealed. If you are really into prepping, you can purchase large capacity drums, do your own sanitizing, and tracking the expiration dates.  But for the average family, pick up a few gallons each week.</a:t>
            </a:r>
          </a:p>
          <a:p>
            <a:pPr algn="just"/>
            <a:endParaRPr lang="en-US" dirty="0"/>
          </a:p>
          <a:p>
            <a:pPr algn="just"/>
            <a:r>
              <a:rPr lang="en-US" dirty="0"/>
              <a:t>Water stored for a long time goes stale.  It can be freshened up and in a real bad emergency, you can drink stale water.  What you really have to be careful of is water that gets bacteria in it.  </a:t>
            </a:r>
          </a:p>
          <a:p>
            <a:pPr algn="just"/>
            <a:endParaRPr lang="en-US" dirty="0"/>
          </a:p>
          <a:p>
            <a:pPr algn="just"/>
            <a:r>
              <a:rPr lang="en-US" dirty="0"/>
              <a:t>This is where sanitizing your water is important.</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19</a:t>
            </a:fld>
            <a:endParaRPr lang="en-US" dirty="0"/>
          </a:p>
        </p:txBody>
      </p:sp>
    </p:spTree>
    <p:extLst>
      <p:ext uri="{BB962C8B-B14F-4D97-AF65-F5344CB8AC3E}">
        <p14:creationId xmlns:p14="http://schemas.microsoft.com/office/powerpoint/2010/main" val="371532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Preparedness Links</a:t>
            </a:r>
            <a:r>
              <a:rPr lang="en-US" dirty="0"/>
              <a:t>:</a:t>
            </a:r>
          </a:p>
          <a:p>
            <a:endParaRPr lang="en-US" dirty="0"/>
          </a:p>
          <a:p>
            <a:r>
              <a:rPr lang="en-US" dirty="0"/>
              <a:t>FEMA Ready - </a:t>
            </a:r>
            <a:r>
              <a:rPr lang="en-US" dirty="0">
                <a:hlinkClick r:id="rId3"/>
              </a:rPr>
              <a:t>https://www.ready.gov/</a:t>
            </a:r>
            <a:endParaRPr lang="en-US" dirty="0"/>
          </a:p>
          <a:p>
            <a:endParaRPr lang="en-US" dirty="0"/>
          </a:p>
          <a:p>
            <a:r>
              <a:rPr lang="en-US" dirty="0"/>
              <a:t>The American Civil Defense Association - </a:t>
            </a:r>
            <a:r>
              <a:rPr lang="en-US" dirty="0">
                <a:hlinkClick r:id="rId4"/>
              </a:rPr>
              <a:t>https://tacda.org/</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2</a:t>
            </a:fld>
            <a:endParaRPr lang="en-US" dirty="0"/>
          </a:p>
        </p:txBody>
      </p:sp>
    </p:spTree>
    <p:extLst>
      <p:ext uri="{BB962C8B-B14F-4D97-AF65-F5344CB8AC3E}">
        <p14:creationId xmlns:p14="http://schemas.microsoft.com/office/powerpoint/2010/main" val="144020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the water we need has to be fit for human consumption.  Stale water can be used to boil vegetables. Non-potable water can be used for the toilet or watering the garden.</a:t>
            </a:r>
          </a:p>
          <a:p>
            <a:endParaRPr lang="en-US" dirty="0"/>
          </a:p>
          <a:p>
            <a:r>
              <a:rPr lang="en-US" dirty="0"/>
              <a:t>If you use water found outside your home, you will want to make sure it isn’t contaminated with chemicals.  Also, use an old t-shirt, a strainer or a coffee filter to filter out any large organic materials.</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20</a:t>
            </a:fld>
            <a:endParaRPr lang="en-US" dirty="0"/>
          </a:p>
        </p:txBody>
      </p:sp>
    </p:spTree>
    <p:extLst>
      <p:ext uri="{BB962C8B-B14F-4D97-AF65-F5344CB8AC3E}">
        <p14:creationId xmlns:p14="http://schemas.microsoft.com/office/powerpoint/2010/main" val="210073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BOILING. Boiling is the safest method of purifying water. Bring water to a rolling boil for 3-5 minutes, keeping in mind that some water will evaporate. Let the water cool before drinking. Boiled water will taste better if you put oxygen back into it by pouring the water back and forth between two clean containers. This will also improve the taste of stored water.</a:t>
            </a:r>
          </a:p>
          <a:p>
            <a:endParaRPr lang="en-US" dirty="0"/>
          </a:p>
          <a:p>
            <a:r>
              <a:rPr lang="en-US" dirty="0"/>
              <a:t>Of course, you need a source of cooking that doesn’t require electricity.  This could be an outdoor fireplace, a bar-b-que on the porch, or a woodstove.</a:t>
            </a:r>
          </a:p>
        </p:txBody>
      </p:sp>
      <p:sp>
        <p:nvSpPr>
          <p:cNvPr id="4" name="Slide Number Placeholder 3"/>
          <p:cNvSpPr>
            <a:spLocks noGrp="1"/>
          </p:cNvSpPr>
          <p:nvPr>
            <p:ph type="sldNum" sz="quarter" idx="10"/>
          </p:nvPr>
        </p:nvSpPr>
        <p:spPr/>
        <p:txBody>
          <a:bodyPr/>
          <a:lstStyle/>
          <a:p>
            <a:fld id="{2AC37143-7C24-42A2-9646-92BDDC8C5D3A}" type="slidenum">
              <a:rPr lang="en-US" smtClean="0"/>
              <a:t>21</a:t>
            </a:fld>
            <a:endParaRPr lang="en-US" dirty="0"/>
          </a:p>
        </p:txBody>
      </p:sp>
    </p:spTree>
    <p:extLst>
      <p:ext uri="{BB962C8B-B14F-4D97-AF65-F5344CB8AC3E}">
        <p14:creationId xmlns:p14="http://schemas.microsoft.com/office/powerpoint/2010/main" val="3756099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DISINFECTION.</a:t>
            </a:r>
          </a:p>
          <a:p>
            <a:pPr algn="just"/>
            <a:endParaRPr lang="en-US" dirty="0"/>
          </a:p>
          <a:p>
            <a:pPr algn="just"/>
            <a:r>
              <a:rPr lang="en-US" dirty="0"/>
              <a:t>You can use household liquid bleach to kill microorganisms. </a:t>
            </a:r>
          </a:p>
          <a:p>
            <a:pPr algn="just"/>
            <a:endParaRPr lang="en-US" dirty="0"/>
          </a:p>
          <a:p>
            <a:pPr algn="just"/>
            <a:r>
              <a:rPr lang="en-US" dirty="0"/>
              <a:t>Use only regular household liquid bleach that contains 5.25 percent sodium hypochlorite. Do not use scented bleaches, color safe bleaches or bleaches with added cleaners. </a:t>
            </a:r>
          </a:p>
          <a:p>
            <a:pPr algn="just"/>
            <a:endParaRPr lang="en-US" dirty="0"/>
          </a:p>
          <a:p>
            <a:pPr algn="just"/>
            <a:r>
              <a:rPr lang="en-US" dirty="0"/>
              <a:t>Add 16 drops of bleach per gallon of water, stir and let stand for 30 minutes. If the water does not have a slight bleach odor, repeat the dosage and let stand another 15 minutes. </a:t>
            </a:r>
          </a:p>
          <a:p>
            <a:pPr algn="just"/>
            <a:endParaRPr lang="en-US" dirty="0"/>
          </a:p>
          <a:p>
            <a:pPr algn="just"/>
            <a:r>
              <a:rPr lang="en-US" dirty="0"/>
              <a:t>The only agent used to purify water should be household liquid bleach. Other chemicals, such as iodine or water treatment products sold in camping or surplus stores that do not contain 5.25 percent sodium hypochlorite as the only active ingredient, are not recommended and should not be used.</a:t>
            </a:r>
          </a:p>
          <a:p>
            <a:pPr algn="just"/>
            <a:endParaRPr lang="en-US" dirty="0"/>
          </a:p>
          <a:p>
            <a:pPr algn="just"/>
            <a:r>
              <a:rPr lang="en-US" dirty="0"/>
              <a:t>Remember that Clorox breaks down over time.  If the Clorox is old, you may need more. </a:t>
            </a:r>
          </a:p>
          <a:p>
            <a:pPr algn="just"/>
            <a:endParaRPr lang="en-US" dirty="0"/>
          </a:p>
          <a:p>
            <a:pPr algn="just"/>
            <a:r>
              <a:rPr lang="en-US" dirty="0"/>
              <a:t>Do not use Clorox that has perfumes in it.  Use only plain bleach.</a:t>
            </a:r>
          </a:p>
        </p:txBody>
      </p:sp>
      <p:sp>
        <p:nvSpPr>
          <p:cNvPr id="4" name="Slide Number Placeholder 3"/>
          <p:cNvSpPr>
            <a:spLocks noGrp="1"/>
          </p:cNvSpPr>
          <p:nvPr>
            <p:ph type="sldNum" sz="quarter" idx="10"/>
          </p:nvPr>
        </p:nvSpPr>
        <p:spPr/>
        <p:txBody>
          <a:bodyPr/>
          <a:lstStyle/>
          <a:p>
            <a:fld id="{2AC37143-7C24-42A2-9646-92BDDC8C5D3A}" type="slidenum">
              <a:rPr lang="en-US" smtClean="0"/>
              <a:t>22</a:t>
            </a:fld>
            <a:endParaRPr lang="en-US" dirty="0"/>
          </a:p>
        </p:txBody>
      </p:sp>
    </p:spTree>
    <p:extLst>
      <p:ext uri="{BB962C8B-B14F-4D97-AF65-F5344CB8AC3E}">
        <p14:creationId xmlns:p14="http://schemas.microsoft.com/office/powerpoint/2010/main" val="97890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Distillation involves boiling water and then collecting the vapor that condenses back to water. The condensed vapor will not include salt and other impurities. Distillation will remove microbes that resist these methods, and heavy metals, salts and most other chemicals.</a:t>
            </a:r>
          </a:p>
          <a:p>
            <a:endParaRPr lang="en-US" dirty="0"/>
          </a:p>
          <a:p>
            <a:r>
              <a:rPr lang="en-US" dirty="0"/>
              <a:t>This can be a tricky procedure.  You need to be careful that you don’t melt something or catch something on fire.</a:t>
            </a:r>
          </a:p>
          <a:p>
            <a:endParaRPr lang="en-US" dirty="0"/>
          </a:p>
          <a:p>
            <a:r>
              <a:rPr lang="en-US" dirty="0"/>
              <a:t>We recommend that you perform more research to develop the technique that works best for you and your household situation.</a:t>
            </a:r>
          </a:p>
        </p:txBody>
      </p:sp>
      <p:sp>
        <p:nvSpPr>
          <p:cNvPr id="4" name="Slide Number Placeholder 3"/>
          <p:cNvSpPr>
            <a:spLocks noGrp="1"/>
          </p:cNvSpPr>
          <p:nvPr>
            <p:ph type="sldNum" sz="quarter" idx="10"/>
          </p:nvPr>
        </p:nvSpPr>
        <p:spPr/>
        <p:txBody>
          <a:bodyPr/>
          <a:lstStyle/>
          <a:p>
            <a:fld id="{2AC37143-7C24-42A2-9646-92BDDC8C5D3A}" type="slidenum">
              <a:rPr lang="en-US" smtClean="0"/>
              <a:t>23</a:t>
            </a:fld>
            <a:endParaRPr lang="en-US" dirty="0"/>
          </a:p>
        </p:txBody>
      </p:sp>
    </p:spTree>
    <p:extLst>
      <p:ext uri="{BB962C8B-B14F-4D97-AF65-F5344CB8AC3E}">
        <p14:creationId xmlns:p14="http://schemas.microsoft.com/office/powerpoint/2010/main" val="3809663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commercially developed water filters.  Many require electricity.  We recommend that you acquire a gravity fed filtration system.  This will work during a disaster when you don’t have electricity or much of it.</a:t>
            </a:r>
          </a:p>
          <a:p>
            <a:endParaRPr lang="en-US" dirty="0"/>
          </a:p>
          <a:p>
            <a:r>
              <a:rPr lang="en-US" dirty="0"/>
              <a:t>You will want to pre-filter out large organic material before running it through a water filter.  This will delay any clogging and allow the filter to filter many more gallons of water.</a:t>
            </a:r>
          </a:p>
        </p:txBody>
      </p:sp>
      <p:sp>
        <p:nvSpPr>
          <p:cNvPr id="4" name="Slide Number Placeholder 3"/>
          <p:cNvSpPr>
            <a:spLocks noGrp="1"/>
          </p:cNvSpPr>
          <p:nvPr>
            <p:ph type="sldNum" sz="quarter" idx="10"/>
          </p:nvPr>
        </p:nvSpPr>
        <p:spPr/>
        <p:txBody>
          <a:bodyPr/>
          <a:lstStyle/>
          <a:p>
            <a:fld id="{2AC37143-7C24-42A2-9646-92BDDC8C5D3A}" type="slidenum">
              <a:rPr lang="en-US" smtClean="0"/>
              <a:t>24</a:t>
            </a:fld>
            <a:endParaRPr lang="en-US" dirty="0"/>
          </a:p>
        </p:txBody>
      </p:sp>
    </p:spTree>
    <p:extLst>
      <p:ext uri="{BB962C8B-B14F-4D97-AF65-F5344CB8AC3E}">
        <p14:creationId xmlns:p14="http://schemas.microsoft.com/office/powerpoint/2010/main" val="1887524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Buy food that your family will like. In fact, familiar foods are important. They can lift morale and give a feeling of security in time of stress. </a:t>
            </a:r>
          </a:p>
          <a:p>
            <a:pPr algn="just"/>
            <a:endParaRPr lang="en-US" dirty="0"/>
          </a:p>
          <a:p>
            <a:pPr algn="just"/>
            <a:r>
              <a:rPr lang="en-US" dirty="0"/>
              <a:t>Store canned foods, dry mixes and other staples. Canned foods won’t require cooking, water or special preparation.</a:t>
            </a:r>
          </a:p>
          <a:p>
            <a:pPr algn="just"/>
            <a:endParaRPr lang="en-US" dirty="0"/>
          </a:p>
          <a:p>
            <a:pPr algn="just"/>
            <a:r>
              <a:rPr lang="en-US" dirty="0"/>
              <a:t>Purchase a few extra items each week and place the extras in a secondary pantry.</a:t>
            </a:r>
          </a:p>
          <a:p>
            <a:pPr algn="just"/>
            <a:endParaRPr lang="en-US" dirty="0"/>
          </a:p>
          <a:p>
            <a:pPr algn="just"/>
            <a:r>
              <a:rPr lang="en-US" dirty="0"/>
              <a:t>Every so often, purchase a box of powdered milk and put in in your pantry. Remember to use the oldest food first.  When you purchase new items, put them on the shelf in the back of the older items.  </a:t>
            </a:r>
          </a:p>
          <a:p>
            <a:pPr algn="just"/>
            <a:endParaRPr lang="en-US" dirty="0"/>
          </a:p>
          <a:p>
            <a:pPr algn="just"/>
            <a:r>
              <a:rPr lang="en-US" dirty="0"/>
              <a:t>Have a couple of manual can openers on hand!</a:t>
            </a:r>
          </a:p>
          <a:p>
            <a:pPr algn="just"/>
            <a:endParaRPr lang="en-US" dirty="0"/>
          </a:p>
          <a:p>
            <a:pPr algn="just"/>
            <a:r>
              <a:rPr lang="en-US" dirty="0"/>
              <a:t>Determine how much your family eats of given food items and start purchasing a couple extra items each week.  You want to slowly build up your food stockpile.  This spreads the cost out and ensures that everything doesn’t expire at the same time.</a:t>
            </a:r>
          </a:p>
        </p:txBody>
      </p:sp>
      <p:sp>
        <p:nvSpPr>
          <p:cNvPr id="4" name="Slide Number Placeholder 3"/>
          <p:cNvSpPr>
            <a:spLocks noGrp="1"/>
          </p:cNvSpPr>
          <p:nvPr>
            <p:ph type="sldNum" sz="quarter" idx="10"/>
          </p:nvPr>
        </p:nvSpPr>
        <p:spPr/>
        <p:txBody>
          <a:bodyPr/>
          <a:lstStyle/>
          <a:p>
            <a:fld id="{2AC37143-7C24-42A2-9646-92BDDC8C5D3A}" type="slidenum">
              <a:rPr lang="en-US" smtClean="0"/>
              <a:t>25</a:t>
            </a:fld>
            <a:endParaRPr lang="en-US" dirty="0"/>
          </a:p>
        </p:txBody>
      </p:sp>
    </p:spTree>
    <p:extLst>
      <p:ext uri="{BB962C8B-B14F-4D97-AF65-F5344CB8AC3E}">
        <p14:creationId xmlns:p14="http://schemas.microsoft.com/office/powerpoint/2010/main" val="244816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you stock food, include foods that are also high in calories and nutrition. Foods that require no refrigeration, preparation or cooking are best.</a:t>
            </a:r>
          </a:p>
          <a:p>
            <a:pPr algn="just"/>
            <a:endParaRPr lang="en-US" dirty="0"/>
          </a:p>
          <a:p>
            <a:pPr algn="just"/>
            <a:r>
              <a:rPr lang="en-US" dirty="0"/>
              <a:t>Individuals with special diets and allergies will need particular attention, as will babies, toddlers and elderly people. Nursing mothers may need liquid formula, in case they are unable to nurse. Canned dietetic foods, juices and soups may be helpful for ill or elderly people.</a:t>
            </a:r>
          </a:p>
          <a:p>
            <a:pPr algn="just"/>
            <a:endParaRPr lang="en-US" dirty="0"/>
          </a:p>
          <a:p>
            <a:pPr algn="just"/>
            <a:r>
              <a:rPr lang="en-US" dirty="0"/>
              <a:t>Don’t forget the family pets!</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26</a:t>
            </a:fld>
            <a:endParaRPr lang="en-US" dirty="0"/>
          </a:p>
        </p:txBody>
      </p:sp>
    </p:spTree>
    <p:extLst>
      <p:ext uri="{BB962C8B-B14F-4D97-AF65-F5344CB8AC3E}">
        <p14:creationId xmlns:p14="http://schemas.microsoft.com/office/powerpoint/2010/main" val="59275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It doesn’t hurt to be prepared for emergencies and disasters.  And it doesn’t have to cost a lot, nor take a lot of time.  All it takes, is the decision to do so and the determination to make it happen.</a:t>
            </a:r>
          </a:p>
          <a:p>
            <a:pPr algn="just"/>
            <a:endParaRPr lang="en-US" dirty="0"/>
          </a:p>
          <a:p>
            <a:pPr algn="just"/>
            <a:r>
              <a:rPr lang="en-US" dirty="0"/>
              <a:t>Being prepared can mean the difference between life and death for you and your loved ones.  It can lessen the impacts to your life and can make it easier to recover.</a:t>
            </a:r>
          </a:p>
          <a:p>
            <a:pPr algn="just"/>
            <a:endParaRPr lang="en-US" dirty="0"/>
          </a:p>
          <a:p>
            <a:pPr algn="just"/>
            <a:r>
              <a:rPr lang="en-US" dirty="0"/>
              <a:t>The biggest hurdle we have is to convince ourselves that disasters can happen to any of us.  Whenever you talk to a disaster victim, one of their first statements is – “ I can’t believe this happened to me.”</a:t>
            </a:r>
          </a:p>
          <a:p>
            <a:pPr algn="just"/>
            <a:endParaRPr lang="en-US" dirty="0"/>
          </a:p>
          <a:p>
            <a:pPr algn="just"/>
            <a:r>
              <a:rPr lang="en-US" dirty="0"/>
              <a:t>Well, it did. And it can happen to you too.</a:t>
            </a:r>
          </a:p>
          <a:p>
            <a:pPr algn="just"/>
            <a:endParaRPr lang="en-US" dirty="0"/>
          </a:p>
          <a:p>
            <a:pPr algn="just"/>
            <a:r>
              <a:rPr lang="en-US" dirty="0"/>
              <a:t>As the Boy Scout Motto says – “Be Prepared!”</a:t>
            </a:r>
          </a:p>
          <a:p>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3</a:t>
            </a:fld>
            <a:endParaRPr lang="en-US" dirty="0"/>
          </a:p>
        </p:txBody>
      </p:sp>
    </p:spTree>
    <p:extLst>
      <p:ext uri="{BB962C8B-B14F-4D97-AF65-F5344CB8AC3E}">
        <p14:creationId xmlns:p14="http://schemas.microsoft.com/office/powerpoint/2010/main" val="153427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668121"/>
            <a:ext cx="5853483" cy="3780555"/>
          </a:xfrm>
        </p:spPr>
        <p:txBody>
          <a:bodyPr/>
          <a:lstStyle/>
          <a:p>
            <a:pPr algn="just"/>
            <a:r>
              <a:rPr lang="en-US" u="sng" dirty="0">
                <a:cs typeface="Arial" panose="020B0604020202020204" pitchFamily="34" charset="0"/>
              </a:rPr>
              <a:t>Hazard</a:t>
            </a:r>
            <a:r>
              <a:rPr lang="en-US" dirty="0">
                <a:cs typeface="Arial" panose="020B0604020202020204" pitchFamily="34" charset="0"/>
              </a:rPr>
              <a:t>: A dangerous event that has the potential to lead to an emergency or disaster.  These can be natural or human caused and can include: disease outbreaks, wildfires, floods, tropical storms, tornadoes, earthquakes, winter storms, cyber-attacks, hazardous materials releases, energy outages, terrorism or war.</a:t>
            </a:r>
          </a:p>
          <a:p>
            <a:pPr algn="just"/>
            <a:endParaRPr lang="en-US" dirty="0"/>
          </a:p>
          <a:p>
            <a:pPr algn="just"/>
            <a:r>
              <a:rPr lang="en-US" dirty="0"/>
              <a:t>Some hazards are more likely to happen than others. The likelihood of a specific hazard is also dependent of the size and severity of the hazard.  A one acre wildfire is far more likely to happen then a 100,000 acre wildfire.</a:t>
            </a:r>
          </a:p>
          <a:p>
            <a:pPr algn="just"/>
            <a:endParaRPr lang="en-US" dirty="0"/>
          </a:p>
          <a:p>
            <a:pPr algn="just"/>
            <a:r>
              <a:rPr lang="en-US" dirty="0"/>
              <a:t>On September 11, 2001, the United States was attacked by terrorists who caused more deaths then were lost at the attack on Pearl Harbor in 1941.  Did we expect the attack on September 10, 2001? </a:t>
            </a:r>
          </a:p>
          <a:p>
            <a:pPr algn="just"/>
            <a:endParaRPr lang="en-US" dirty="0"/>
          </a:p>
          <a:p>
            <a:pPr algn="just"/>
            <a:r>
              <a:rPr lang="en-US" dirty="0"/>
              <a:t>Why couldn’t another major world power attack America’s power grid with a cyberattack tomorrow?</a:t>
            </a:r>
          </a:p>
          <a:p>
            <a:pPr algn="just"/>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4</a:t>
            </a:fld>
            <a:endParaRPr lang="en-US" dirty="0"/>
          </a:p>
        </p:txBody>
      </p:sp>
    </p:spTree>
    <p:extLst>
      <p:ext uri="{BB962C8B-B14F-4D97-AF65-F5344CB8AC3E}">
        <p14:creationId xmlns:p14="http://schemas.microsoft.com/office/powerpoint/2010/main" val="293161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cs typeface="Arial" panose="020B0604020202020204" pitchFamily="34" charset="0"/>
              </a:rPr>
              <a:t>Disasters are distinguished from emergencies by the greater level of response required.</a:t>
            </a:r>
          </a:p>
          <a:p>
            <a:pPr algn="just"/>
            <a:endParaRPr lang="en-US" dirty="0">
              <a:cs typeface="Arial" panose="020B0604020202020204" pitchFamily="34" charset="0"/>
            </a:endParaRPr>
          </a:p>
          <a:p>
            <a:pPr algn="just"/>
            <a:r>
              <a:rPr lang="en-US" dirty="0">
                <a:cs typeface="Arial" panose="020B0604020202020204" pitchFamily="34" charset="0"/>
              </a:rPr>
              <a:t>As an emergency responder, you may respond to emergencies multiple times every day.</a:t>
            </a:r>
          </a:p>
          <a:p>
            <a:pPr algn="just"/>
            <a:endParaRPr lang="en-US" dirty="0"/>
          </a:p>
          <a:p>
            <a:pPr algn="just"/>
            <a:r>
              <a:rPr lang="en-US" dirty="0"/>
              <a:t>A two-car accident is an example of an emergency.  The Fire and Rescue Department and a Police Officer are dispatched.  They deal with the emergency and move on.  </a:t>
            </a:r>
          </a:p>
          <a:p>
            <a:pPr algn="just"/>
            <a:endParaRPr lang="en-US" dirty="0"/>
          </a:p>
          <a:p>
            <a:pPr algn="just"/>
            <a:r>
              <a:rPr lang="en-US" dirty="0"/>
              <a:t>A larger emergency may require assistance from another fire department or additional police officers.</a:t>
            </a:r>
          </a:p>
          <a:p>
            <a:pPr algn="just"/>
            <a:endParaRPr lang="en-US" dirty="0"/>
          </a:p>
          <a:p>
            <a:pPr algn="just"/>
            <a:r>
              <a:rPr lang="en-US" dirty="0"/>
              <a:t>In 2007, the I-35W Mississippi River bridge in Minneapolis, Minnesota collapsed, killing 13 people and injuring 145.  This required a response from many surrounding communities, and the State and Federal governments.   This was a disaster, not just an emergency.</a:t>
            </a:r>
          </a:p>
          <a:p>
            <a:pPr algn="just"/>
            <a:endParaRPr lang="en-US" dirty="0"/>
          </a:p>
          <a:p>
            <a:pPr algn="just"/>
            <a:r>
              <a:rPr lang="en-US" dirty="0"/>
              <a:t>Simply put, emergency responders are sized and equipped to handle routine emergencies. Fire and Rescue and Law Enforcement agencies are not size or prepared for disasters.</a:t>
            </a:r>
          </a:p>
        </p:txBody>
      </p:sp>
      <p:sp>
        <p:nvSpPr>
          <p:cNvPr id="4" name="Slide Number Placeholder 3"/>
          <p:cNvSpPr>
            <a:spLocks noGrp="1"/>
          </p:cNvSpPr>
          <p:nvPr>
            <p:ph type="sldNum" sz="quarter" idx="10"/>
          </p:nvPr>
        </p:nvSpPr>
        <p:spPr/>
        <p:txBody>
          <a:bodyPr/>
          <a:lstStyle/>
          <a:p>
            <a:fld id="{2AC37143-7C24-42A2-9646-92BDDC8C5D3A}" type="slidenum">
              <a:rPr lang="en-US" smtClean="0"/>
              <a:t>5</a:t>
            </a:fld>
            <a:endParaRPr lang="en-US" dirty="0"/>
          </a:p>
        </p:txBody>
      </p:sp>
    </p:spTree>
    <p:extLst>
      <p:ext uri="{BB962C8B-B14F-4D97-AF65-F5344CB8AC3E}">
        <p14:creationId xmlns:p14="http://schemas.microsoft.com/office/powerpoint/2010/main" val="303997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275854"/>
          </a:xfrm>
        </p:spPr>
        <p:txBody>
          <a:bodyPr/>
          <a:lstStyle/>
          <a:p>
            <a:pPr algn="just"/>
            <a:r>
              <a:rPr lang="en-US" dirty="0"/>
              <a:t>The activities and measures undertaken to minimize the effects of hazards upon the civilian population; to deal with the immediate emergency conditions; and to effectuate emergency repairs and restoration of basic human needs. Locally, the Civil Defense program is managed by the Emergency Management Agency and local volunteers. The volunteers provide personnel, under the direction of EMA, to support disaster logistics, mass care (sheltering and feeding), and communications.</a:t>
            </a:r>
          </a:p>
          <a:p>
            <a:pPr algn="just"/>
            <a:endParaRPr lang="en-US" dirty="0"/>
          </a:p>
          <a:p>
            <a:pPr algn="just"/>
            <a:r>
              <a:rPr lang="en-US" dirty="0"/>
              <a:t>Our Fire Departments, Ambulance Services and Local Law Enforcement Agencies are not staffed for a disasters, but for day-to-day emergencies. During region-wide disasters, mutual aid will probably not be available. State response agencies are also not staffed for disasters and may be overwhelmed with critical issues in major population centers.</a:t>
            </a:r>
          </a:p>
          <a:p>
            <a:pPr algn="just"/>
            <a:endParaRPr lang="en-US" dirty="0"/>
          </a:p>
          <a:p>
            <a:pPr algn="just"/>
            <a:r>
              <a:rPr lang="en-US" dirty="0"/>
              <a:t>The Federal government may take days or weeks to arrive and the only real response element they have is the military.</a:t>
            </a:r>
          </a:p>
          <a:p>
            <a:pPr algn="just"/>
            <a:endParaRPr lang="en-US" dirty="0"/>
          </a:p>
          <a:p>
            <a:pPr algn="just"/>
            <a:r>
              <a:rPr lang="en-US" dirty="0"/>
              <a:t>All disasters are local. Your local community is the only effective and timely disaster response and recovery resource. Community volunteers must be a part of the solution.  </a:t>
            </a:r>
          </a:p>
          <a:p>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6</a:t>
            </a:fld>
            <a:endParaRPr lang="en-US" dirty="0"/>
          </a:p>
        </p:txBody>
      </p:sp>
    </p:spTree>
    <p:extLst>
      <p:ext uri="{BB962C8B-B14F-4D97-AF65-F5344CB8AC3E}">
        <p14:creationId xmlns:p14="http://schemas.microsoft.com/office/powerpoint/2010/main" val="119676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cs typeface="Arial" panose="020B0604020202020204" pitchFamily="34" charset="0"/>
              </a:rPr>
              <a:t>The Whole Community is a means by which residents, emergency management practitioners, emergency responders, organizational and community leaders, and government officials can collectively understand and assess the needs of their respective communities and determine the best ways to organize and strengthen their assets, capacities, and interests. By doing so, a more effective path to societal security and resilience is built.</a:t>
            </a:r>
          </a:p>
          <a:p>
            <a:endParaRPr lang="en-US" dirty="0"/>
          </a:p>
          <a:p>
            <a:pPr algn="just"/>
            <a:r>
              <a:rPr lang="en-US" dirty="0"/>
              <a:t>Emergency Managers who work on their own to produce emergency plans and put these plans on the shelf in their office have not included the Whole Community.  There is no buy in from anyone and the plans are worthless.</a:t>
            </a:r>
          </a:p>
          <a:p>
            <a:endParaRPr lang="en-US" dirty="0"/>
          </a:p>
          <a:p>
            <a:pPr algn="just"/>
            <a:r>
              <a:rPr lang="en-US" dirty="0"/>
              <a:t>Every member of the Community needs to do their part for disaster preparedness.  If you and your family are prepared to “weather the storm”; assist your neighbor with getting prepared and volunteer to help out the community during a disaster. Give input into the community’s emergency plans and preparations.  If you are a member of a community organization, like the Boy or Girl Scouts, Rotary, Masons, VFW or American Legion, Lion’s Club, Snowmobile/ATV Club, and many others, consider having your organization take on a disaster role.</a:t>
            </a:r>
          </a:p>
        </p:txBody>
      </p:sp>
      <p:sp>
        <p:nvSpPr>
          <p:cNvPr id="4" name="Slide Number Placeholder 3"/>
          <p:cNvSpPr>
            <a:spLocks noGrp="1"/>
          </p:cNvSpPr>
          <p:nvPr>
            <p:ph type="sldNum" sz="quarter" idx="10"/>
          </p:nvPr>
        </p:nvSpPr>
        <p:spPr/>
        <p:txBody>
          <a:bodyPr/>
          <a:lstStyle/>
          <a:p>
            <a:fld id="{2AC37143-7C24-42A2-9646-92BDDC8C5D3A}" type="slidenum">
              <a:rPr lang="en-US" smtClean="0"/>
              <a:t>7</a:t>
            </a:fld>
            <a:endParaRPr lang="en-US" dirty="0"/>
          </a:p>
        </p:txBody>
      </p:sp>
    </p:spTree>
    <p:extLst>
      <p:ext uri="{BB962C8B-B14F-4D97-AF65-F5344CB8AC3E}">
        <p14:creationId xmlns:p14="http://schemas.microsoft.com/office/powerpoint/2010/main" val="201792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We make our communities disaster-resilient when all our community members are prepared for the impacts of disasters.</a:t>
            </a:r>
          </a:p>
          <a:p>
            <a:pPr algn="just"/>
            <a:endParaRPr lang="en-US" dirty="0"/>
          </a:p>
          <a:p>
            <a:pPr algn="just"/>
            <a:r>
              <a:rPr lang="en-US" dirty="0"/>
              <a:t>Hazards like floods and power outages don’t have to result in “disaster events”.  If we have built our drainage systems to resist storm water damage; if we have restricted construction in floodplains; if we have backup power systems in place; and no one is impacted by the hazard event – there’s no disaster.</a:t>
            </a:r>
          </a:p>
        </p:txBody>
      </p:sp>
      <p:sp>
        <p:nvSpPr>
          <p:cNvPr id="4" name="Slide Number Placeholder 3"/>
          <p:cNvSpPr>
            <a:spLocks noGrp="1"/>
          </p:cNvSpPr>
          <p:nvPr>
            <p:ph type="sldNum" sz="quarter" idx="10"/>
          </p:nvPr>
        </p:nvSpPr>
        <p:spPr/>
        <p:txBody>
          <a:bodyPr/>
          <a:lstStyle/>
          <a:p>
            <a:fld id="{2AC37143-7C24-42A2-9646-92BDDC8C5D3A}" type="slidenum">
              <a:rPr lang="en-US" smtClean="0"/>
              <a:t>8</a:t>
            </a:fld>
            <a:endParaRPr lang="en-US" dirty="0"/>
          </a:p>
        </p:txBody>
      </p:sp>
    </p:spTree>
    <p:extLst>
      <p:ext uri="{BB962C8B-B14F-4D97-AF65-F5344CB8AC3E}">
        <p14:creationId xmlns:p14="http://schemas.microsoft.com/office/powerpoint/2010/main" val="54840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Locally, this function is managed by county and municipal Emergency Management Agencies (EMA) and associated partners and emergency teams.  They are supported with guidance and funds from state and federal emergency management.</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9</a:t>
            </a:fld>
            <a:endParaRPr lang="en-US" dirty="0"/>
          </a:p>
        </p:txBody>
      </p:sp>
    </p:spTree>
    <p:extLst>
      <p:ext uri="{BB962C8B-B14F-4D97-AF65-F5344CB8AC3E}">
        <p14:creationId xmlns:p14="http://schemas.microsoft.com/office/powerpoint/2010/main" val="414620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685" y="391886"/>
            <a:ext cx="9350816" cy="2971801"/>
          </a:xfrm>
        </p:spPr>
        <p:txBody>
          <a:bodyPr anchor="t" anchorCtr="0">
            <a:normAutofit fontScale="90000"/>
          </a:bodyPr>
          <a:lstStyle/>
          <a:p>
            <a:r>
              <a:rPr lang="en-US" sz="5400" dirty="0">
                <a:latin typeface="Arial Black" panose="020B0A04020102020204" pitchFamily="34" charset="0"/>
              </a:rPr>
              <a:t>Preparedness Basics</a:t>
            </a:r>
            <a:br>
              <a:rPr lang="en-US" sz="5400" dirty="0">
                <a:latin typeface="Arial Black" panose="020B0A04020102020204" pitchFamily="34" charset="0"/>
              </a:rPr>
            </a:br>
            <a:r>
              <a:rPr lang="en-US" sz="3600" dirty="0">
                <a:latin typeface="Arial Black" panose="020B0A04020102020204" pitchFamily="34" charset="0"/>
              </a:rPr>
              <a:t>for Emergency Responders</a:t>
            </a:r>
            <a:br>
              <a:rPr lang="en-US" sz="3600" dirty="0">
                <a:latin typeface="Arial Black" panose="020B0A04020102020204" pitchFamily="34" charset="0"/>
              </a:rPr>
            </a:br>
            <a:br>
              <a:rPr lang="en-US" sz="3600" dirty="0">
                <a:latin typeface="Arial Black" panose="020B0A04020102020204" pitchFamily="34" charset="0"/>
              </a:rPr>
            </a:br>
            <a:r>
              <a:rPr lang="en-US" sz="3600" cap="none" dirty="0">
                <a:latin typeface="Arial Black" panose="020B0A04020102020204" pitchFamily="34" charset="0"/>
              </a:rPr>
              <a:t>Ensuring your family is safe so you can go to work and save your community</a:t>
            </a:r>
          </a:p>
        </p:txBody>
      </p:sp>
      <p:pic>
        <p:nvPicPr>
          <p:cNvPr id="2050" name="Picture 2">
            <a:extLst>
              <a:ext uri="{FF2B5EF4-FFF2-40B4-BE49-F238E27FC236}">
                <a16:creationId xmlns:a16="http://schemas.microsoft.com/office/drawing/2014/main" id="{33425728-05B9-72CC-59FF-1C94D6C0B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11" y="3363687"/>
            <a:ext cx="4382874" cy="335709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91B14EBF-7E92-CDB0-D798-2A5BA0E514A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588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Local Emergencies</a:t>
            </a:r>
          </a:p>
        </p:txBody>
      </p:sp>
      <p:sp>
        <p:nvSpPr>
          <p:cNvPr id="3" name="Content Placeholder 2"/>
          <p:cNvSpPr>
            <a:spLocks noGrp="1"/>
          </p:cNvSpPr>
          <p:nvPr>
            <p:ph idx="1"/>
          </p:nvPr>
        </p:nvSpPr>
        <p:spPr>
          <a:xfrm>
            <a:off x="185054" y="1328058"/>
            <a:ext cx="5889175" cy="5225142"/>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Structure Fires</a:t>
            </a:r>
          </a:p>
          <a:p>
            <a:r>
              <a:rPr lang="en-US" sz="3200" dirty="0">
                <a:solidFill>
                  <a:schemeClr val="tx1"/>
                </a:solidFill>
                <a:latin typeface="Arial" panose="020B0604020202020204" pitchFamily="34" charset="0"/>
                <a:cs typeface="Arial" panose="020B0604020202020204" pitchFamily="34" charset="0"/>
              </a:rPr>
              <a:t>Transportation Accidents</a:t>
            </a:r>
          </a:p>
          <a:p>
            <a:r>
              <a:rPr lang="en-US" sz="3200" dirty="0">
                <a:solidFill>
                  <a:schemeClr val="tx1"/>
                </a:solidFill>
                <a:latin typeface="Arial" panose="020B0604020202020204" pitchFamily="34" charset="0"/>
                <a:cs typeface="Arial" panose="020B0604020202020204" pitchFamily="34" charset="0"/>
              </a:rPr>
              <a:t>Flu</a:t>
            </a:r>
          </a:p>
          <a:p>
            <a:r>
              <a:rPr lang="en-US" sz="3200" dirty="0">
                <a:solidFill>
                  <a:schemeClr val="tx1"/>
                </a:solidFill>
                <a:latin typeface="Arial" panose="020B0604020202020204" pitchFamily="34" charset="0"/>
                <a:cs typeface="Arial" panose="020B0604020202020204" pitchFamily="34" charset="0"/>
              </a:rPr>
              <a:t>Small Wildfires</a:t>
            </a:r>
          </a:p>
          <a:p>
            <a:r>
              <a:rPr lang="en-US" sz="3200" dirty="0">
                <a:solidFill>
                  <a:schemeClr val="tx1"/>
                </a:solidFill>
                <a:latin typeface="Arial" panose="020B0604020202020204" pitchFamily="34" charset="0"/>
                <a:cs typeface="Arial" panose="020B0604020202020204" pitchFamily="34" charset="0"/>
              </a:rPr>
              <a:t>Annual Flooding</a:t>
            </a:r>
          </a:p>
          <a:p>
            <a:r>
              <a:rPr lang="en-US" sz="3200" dirty="0">
                <a:solidFill>
                  <a:schemeClr val="tx1"/>
                </a:solidFill>
                <a:latin typeface="Arial" panose="020B0604020202020204" pitchFamily="34" charset="0"/>
                <a:cs typeface="Arial" panose="020B0604020202020204" pitchFamily="34" charset="0"/>
              </a:rPr>
              <a:t>Thunderstorms</a:t>
            </a:r>
          </a:p>
          <a:p>
            <a:r>
              <a:rPr lang="en-US" sz="3200" dirty="0">
                <a:solidFill>
                  <a:schemeClr val="tx1"/>
                </a:solidFill>
                <a:latin typeface="Arial" panose="020B0604020202020204" pitchFamily="34" charset="0"/>
                <a:cs typeface="Arial" panose="020B0604020202020204" pitchFamily="34" charset="0"/>
              </a:rPr>
              <a:t>Winter Storms</a:t>
            </a:r>
          </a:p>
          <a:p>
            <a:r>
              <a:rPr lang="en-US" sz="3200" dirty="0">
                <a:solidFill>
                  <a:schemeClr val="tx1"/>
                </a:solidFill>
                <a:latin typeface="Arial" panose="020B0604020202020204" pitchFamily="34" charset="0"/>
                <a:cs typeface="Arial" panose="020B0604020202020204" pitchFamily="34" charset="0"/>
              </a:rPr>
              <a:t>Hazardous Material Releases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861" y="1432833"/>
            <a:ext cx="2381250" cy="2381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71" y="2495095"/>
            <a:ext cx="2673623" cy="26379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6415" y="3995059"/>
            <a:ext cx="2469696" cy="2469696"/>
          </a:xfrm>
          <a:prstGeom prst="rect">
            <a:avLst/>
          </a:prstGeom>
        </p:spPr>
      </p:pic>
    </p:spTree>
    <p:extLst>
      <p:ext uri="{BB962C8B-B14F-4D97-AF65-F5344CB8AC3E}">
        <p14:creationId xmlns:p14="http://schemas.microsoft.com/office/powerpoint/2010/main" val="235666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Local Emergencies</a:t>
            </a:r>
          </a:p>
        </p:txBody>
      </p:sp>
      <p:sp>
        <p:nvSpPr>
          <p:cNvPr id="3" name="Content Placeholder 2"/>
          <p:cNvSpPr>
            <a:spLocks noGrp="1"/>
          </p:cNvSpPr>
          <p:nvPr>
            <p:ph idx="1"/>
          </p:nvPr>
        </p:nvSpPr>
        <p:spPr>
          <a:xfrm>
            <a:off x="185054" y="1328058"/>
            <a:ext cx="11680374" cy="5225142"/>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These hazards have short term impacts.</a:t>
            </a:r>
          </a:p>
          <a:p>
            <a:r>
              <a:rPr lang="en-US" sz="3200" dirty="0">
                <a:solidFill>
                  <a:schemeClr val="tx1"/>
                </a:solidFill>
                <a:latin typeface="Arial" panose="020B0604020202020204" pitchFamily="34" charset="0"/>
                <a:cs typeface="Arial" panose="020B0604020202020204" pitchFamily="34" charset="0"/>
              </a:rPr>
              <a:t>They can result in minor damages, neighborhood evacuations, and even some injuries and deaths.  </a:t>
            </a:r>
          </a:p>
          <a:p>
            <a:r>
              <a:rPr lang="en-US" sz="3200" dirty="0">
                <a:solidFill>
                  <a:schemeClr val="tx1"/>
                </a:solidFill>
                <a:latin typeface="Arial" panose="020B0604020202020204" pitchFamily="34" charset="0"/>
                <a:cs typeface="Arial" panose="020B0604020202020204" pitchFamily="34" charset="0"/>
              </a:rPr>
              <a:t>They do not overwhelm our local public safety agencies, nor the long-term functioning of our communities. </a:t>
            </a:r>
          </a:p>
          <a:p>
            <a:r>
              <a:rPr lang="en-US" sz="3200" dirty="0">
                <a:solidFill>
                  <a:schemeClr val="tx1"/>
                </a:solidFill>
                <a:latin typeface="Arial" panose="020B0604020202020204" pitchFamily="34" charset="0"/>
                <a:cs typeface="Arial" panose="020B0604020202020204" pitchFamily="34" charset="0"/>
              </a:rPr>
              <a:t>Be prepared for emergencies, but simple steps are usually all that are necessary.</a:t>
            </a:r>
          </a:p>
        </p:txBody>
      </p:sp>
    </p:spTree>
    <p:extLst>
      <p:ext uri="{BB962C8B-B14F-4D97-AF65-F5344CB8AC3E}">
        <p14:creationId xmlns:p14="http://schemas.microsoft.com/office/powerpoint/2010/main" val="55216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Major Disasters</a:t>
            </a:r>
          </a:p>
        </p:txBody>
      </p:sp>
      <p:sp>
        <p:nvSpPr>
          <p:cNvPr id="3" name="Content Placeholder 2"/>
          <p:cNvSpPr>
            <a:spLocks noGrp="1"/>
          </p:cNvSpPr>
          <p:nvPr>
            <p:ph idx="1"/>
          </p:nvPr>
        </p:nvSpPr>
        <p:spPr>
          <a:xfrm>
            <a:off x="250369" y="1251857"/>
            <a:ext cx="7282546" cy="5208815"/>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Hurricanes/Tropical Storms</a:t>
            </a:r>
          </a:p>
          <a:p>
            <a:r>
              <a:rPr lang="en-US" sz="3200" dirty="0">
                <a:solidFill>
                  <a:schemeClr val="tx1"/>
                </a:solidFill>
                <a:latin typeface="Arial" panose="020B0604020202020204" pitchFamily="34" charset="0"/>
                <a:cs typeface="Arial" panose="020B0604020202020204" pitchFamily="34" charset="0"/>
              </a:rPr>
              <a:t>Earthquakes</a:t>
            </a:r>
          </a:p>
          <a:p>
            <a:r>
              <a:rPr lang="en-US" sz="3200" dirty="0">
                <a:solidFill>
                  <a:schemeClr val="tx1"/>
                </a:solidFill>
                <a:latin typeface="Arial" panose="020B0604020202020204" pitchFamily="34" charset="0"/>
                <a:cs typeface="Arial" panose="020B0604020202020204" pitchFamily="34" charset="0"/>
              </a:rPr>
              <a:t>Large scale wildfires</a:t>
            </a:r>
          </a:p>
          <a:p>
            <a:r>
              <a:rPr lang="en-US" sz="3200" dirty="0">
                <a:solidFill>
                  <a:schemeClr val="tx1"/>
                </a:solidFill>
                <a:latin typeface="Arial" panose="020B0604020202020204" pitchFamily="34" charset="0"/>
                <a:cs typeface="Arial" panose="020B0604020202020204" pitchFamily="34" charset="0"/>
              </a:rPr>
              <a:t>Severe Winter &amp; Ice Storms</a:t>
            </a:r>
          </a:p>
          <a:p>
            <a:r>
              <a:rPr lang="en-US" sz="3200" dirty="0">
                <a:solidFill>
                  <a:schemeClr val="tx1"/>
                </a:solidFill>
                <a:latin typeface="Arial" panose="020B0604020202020204" pitchFamily="34" charset="0"/>
                <a:cs typeface="Arial" panose="020B0604020202020204" pitchFamily="34" charset="0"/>
              </a:rPr>
              <a:t>Extreme Solar Storm</a:t>
            </a:r>
          </a:p>
          <a:p>
            <a:r>
              <a:rPr lang="en-US" sz="3200" dirty="0">
                <a:solidFill>
                  <a:schemeClr val="tx1"/>
                </a:solidFill>
                <a:latin typeface="Arial" panose="020B0604020202020204" pitchFamily="34" charset="0"/>
                <a:cs typeface="Arial" panose="020B0604020202020204" pitchFamily="34" charset="0"/>
              </a:rPr>
              <a:t>Cyber Attack on Critical Infrastructure</a:t>
            </a:r>
          </a:p>
          <a:p>
            <a:r>
              <a:rPr lang="en-US" sz="3200" dirty="0">
                <a:solidFill>
                  <a:schemeClr val="tx1"/>
                </a:solidFill>
                <a:latin typeface="Arial" panose="020B0604020202020204" pitchFamily="34" charset="0"/>
                <a:cs typeface="Arial" panose="020B0604020202020204" pitchFamily="34" charset="0"/>
              </a:rPr>
              <a:t>Anything causing a Large-Scale, Long Term Power Outage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71" y="4555672"/>
            <a:ext cx="3048000" cy="1905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006" y="315686"/>
            <a:ext cx="4186330" cy="3695682"/>
          </a:xfrm>
          <a:prstGeom prst="rect">
            <a:avLst/>
          </a:prstGeom>
        </p:spPr>
      </p:pic>
    </p:spTree>
    <p:extLst>
      <p:ext uri="{BB962C8B-B14F-4D97-AF65-F5344CB8AC3E}">
        <p14:creationId xmlns:p14="http://schemas.microsoft.com/office/powerpoint/2010/main" val="236391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Disaster Impact</a:t>
            </a:r>
          </a:p>
        </p:txBody>
      </p:sp>
      <p:sp>
        <p:nvSpPr>
          <p:cNvPr id="3" name="Content Placeholder 2"/>
          <p:cNvSpPr>
            <a:spLocks noGrp="1"/>
          </p:cNvSpPr>
          <p:nvPr>
            <p:ph idx="1"/>
          </p:nvPr>
        </p:nvSpPr>
        <p:spPr>
          <a:xfrm>
            <a:off x="250369" y="1251857"/>
            <a:ext cx="7282546" cy="5508172"/>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The one thing in common with all major hazards is they all can cause a long-term loss of electrical power.</a:t>
            </a:r>
          </a:p>
          <a:p>
            <a:r>
              <a:rPr lang="en-US" sz="3200" dirty="0">
                <a:solidFill>
                  <a:schemeClr val="tx1"/>
                </a:solidFill>
                <a:latin typeface="Arial" panose="020B0604020202020204" pitchFamily="34" charset="0"/>
                <a:cs typeface="Arial" panose="020B0604020202020204" pitchFamily="34" charset="0"/>
              </a:rPr>
              <a:t>Outages can cause a lack of fuel, food, water, heat and sanitation.  Electronic financial transactions may cease.  Businesses may not be able to function.  Transportation and communications may stop.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56" y="1020535"/>
            <a:ext cx="3802772" cy="5042807"/>
          </a:xfrm>
          <a:prstGeom prst="rect">
            <a:avLst/>
          </a:prstGeom>
        </p:spPr>
      </p:pic>
    </p:spTree>
    <p:extLst>
      <p:ext uri="{BB962C8B-B14F-4D97-AF65-F5344CB8AC3E}">
        <p14:creationId xmlns:p14="http://schemas.microsoft.com/office/powerpoint/2010/main" val="393525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What’s the chance?</a:t>
            </a:r>
          </a:p>
        </p:txBody>
      </p:sp>
      <p:sp>
        <p:nvSpPr>
          <p:cNvPr id="3" name="Content Placeholder 2"/>
          <p:cNvSpPr>
            <a:spLocks noGrp="1"/>
          </p:cNvSpPr>
          <p:nvPr>
            <p:ph idx="1"/>
          </p:nvPr>
        </p:nvSpPr>
        <p:spPr>
          <a:xfrm>
            <a:off x="250369" y="1251857"/>
            <a:ext cx="8654146" cy="4114799"/>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25% chance that your home will be have a reportable home fire in 78 years.</a:t>
            </a:r>
          </a:p>
          <a:p>
            <a:r>
              <a:rPr lang="en-US" sz="3200" dirty="0">
                <a:solidFill>
                  <a:schemeClr val="tx1"/>
                </a:solidFill>
                <a:latin typeface="Arial" panose="020B0604020202020204" pitchFamily="34" charset="0"/>
                <a:cs typeface="Arial" panose="020B0604020202020204" pitchFamily="34" charset="0"/>
              </a:rPr>
              <a:t>Almost 100% chance that East Coast communities will experience a hurricane in 30 years.</a:t>
            </a:r>
          </a:p>
          <a:p>
            <a:r>
              <a:rPr lang="en-US" sz="3200" dirty="0">
                <a:solidFill>
                  <a:schemeClr val="tx1"/>
                </a:solidFill>
                <a:latin typeface="Arial" panose="020B0604020202020204" pitchFamily="34" charset="0"/>
                <a:cs typeface="Arial" panose="020B0604020202020204" pitchFamily="34" charset="0"/>
              </a:rPr>
              <a:t>Which is higher?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558" y="2068286"/>
            <a:ext cx="2999014" cy="2999014"/>
          </a:xfrm>
          <a:prstGeom prst="rect">
            <a:avLst/>
          </a:prstGeom>
        </p:spPr>
      </p:pic>
    </p:spTree>
    <p:extLst>
      <p:ext uri="{BB962C8B-B14F-4D97-AF65-F5344CB8AC3E}">
        <p14:creationId xmlns:p14="http://schemas.microsoft.com/office/powerpoint/2010/main" val="376701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So? I’ll just call 911</a:t>
            </a:r>
          </a:p>
        </p:txBody>
      </p:sp>
      <p:sp>
        <p:nvSpPr>
          <p:cNvPr id="3" name="Content Placeholder 2"/>
          <p:cNvSpPr>
            <a:spLocks noGrp="1"/>
          </p:cNvSpPr>
          <p:nvPr>
            <p:ph idx="1"/>
          </p:nvPr>
        </p:nvSpPr>
        <p:spPr>
          <a:xfrm>
            <a:off x="250368" y="1251857"/>
            <a:ext cx="10276661" cy="5344886"/>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Public Safety is staffed to deal with day-to-day emergencies. They are not staffed to deal with disasters. </a:t>
            </a:r>
          </a:p>
          <a:p>
            <a:pPr lvl="1"/>
            <a:r>
              <a:rPr lang="en-US" sz="3000" dirty="0">
                <a:solidFill>
                  <a:schemeClr val="tx1"/>
                </a:solidFill>
                <a:latin typeface="Arial" panose="020B0604020202020204" pitchFamily="34" charset="0"/>
                <a:cs typeface="Arial" panose="020B0604020202020204" pitchFamily="34" charset="0"/>
              </a:rPr>
              <a:t>What is the emergency responder to resident population in your community?</a:t>
            </a:r>
          </a:p>
          <a:p>
            <a:pPr lvl="1"/>
            <a:r>
              <a:rPr lang="en-US" sz="3000" dirty="0">
                <a:solidFill>
                  <a:schemeClr val="tx1"/>
                </a:solidFill>
                <a:latin typeface="Arial" panose="020B0604020202020204" pitchFamily="34" charset="0"/>
                <a:cs typeface="Arial" panose="020B0604020202020204" pitchFamily="34" charset="0"/>
              </a:rPr>
              <a:t>If just 10% of you community population needs emergency services, can you handle 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6920" y="249872"/>
            <a:ext cx="2338252" cy="2665761"/>
          </a:xfrm>
          <a:prstGeom prst="rect">
            <a:avLst/>
          </a:prstGeom>
        </p:spPr>
      </p:pic>
    </p:spTree>
    <p:extLst>
      <p:ext uri="{BB962C8B-B14F-4D97-AF65-F5344CB8AC3E}">
        <p14:creationId xmlns:p14="http://schemas.microsoft.com/office/powerpoint/2010/main" val="290300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fontScale="90000"/>
          </a:bodyPr>
          <a:lstStyle/>
          <a:p>
            <a:r>
              <a:rPr lang="en-US" sz="4800" dirty="0">
                <a:latin typeface="Arial Black" panose="020B0A04020102020204" pitchFamily="34" charset="0"/>
              </a:rPr>
              <a:t>Disaster Preparedness and you</a:t>
            </a:r>
          </a:p>
        </p:txBody>
      </p:sp>
      <p:sp>
        <p:nvSpPr>
          <p:cNvPr id="3" name="Content Placeholder 2"/>
          <p:cNvSpPr>
            <a:spLocks noGrp="1"/>
          </p:cNvSpPr>
          <p:nvPr>
            <p:ph idx="1"/>
          </p:nvPr>
        </p:nvSpPr>
        <p:spPr>
          <a:xfrm>
            <a:off x="250368" y="1619719"/>
            <a:ext cx="11473545" cy="4103914"/>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No matter what causes the disaster, be prepared to take care of yourself and your family – </a:t>
            </a:r>
          </a:p>
          <a:p>
            <a:pPr lvl="1"/>
            <a:r>
              <a:rPr lang="en-US" sz="3000" dirty="0">
                <a:solidFill>
                  <a:schemeClr val="tx1"/>
                </a:solidFill>
                <a:latin typeface="Arial" panose="020B0604020202020204" pitchFamily="34" charset="0"/>
                <a:cs typeface="Arial" panose="020B0604020202020204" pitchFamily="34" charset="0"/>
              </a:rPr>
              <a:t>Barely Ready – 3 days (recommendation by FEMA)</a:t>
            </a:r>
          </a:p>
          <a:p>
            <a:pPr lvl="1"/>
            <a:r>
              <a:rPr lang="en-US" sz="3000" dirty="0">
                <a:solidFill>
                  <a:schemeClr val="tx1"/>
                </a:solidFill>
                <a:latin typeface="Arial" panose="020B0604020202020204" pitchFamily="34" charset="0"/>
                <a:cs typeface="Arial" panose="020B0604020202020204" pitchFamily="34" charset="0"/>
              </a:rPr>
              <a:t>Basic Prepared – 14 days (minimum)</a:t>
            </a:r>
          </a:p>
          <a:p>
            <a:pPr lvl="1"/>
            <a:r>
              <a:rPr lang="en-US" sz="3000" dirty="0">
                <a:solidFill>
                  <a:schemeClr val="tx1"/>
                </a:solidFill>
                <a:latin typeface="Arial" panose="020B0604020202020204" pitchFamily="34" charset="0"/>
                <a:cs typeface="Arial" panose="020B0604020202020204" pitchFamily="34" charset="0"/>
              </a:rPr>
              <a:t>Better Prepared – 30 Days+</a:t>
            </a:r>
          </a:p>
          <a:p>
            <a:pPr lvl="1"/>
            <a:r>
              <a:rPr lang="en-US" sz="3000" dirty="0">
                <a:solidFill>
                  <a:schemeClr val="tx1"/>
                </a:solidFill>
                <a:latin typeface="Arial" panose="020B0604020202020204" pitchFamily="34" charset="0"/>
                <a:cs typeface="Arial" panose="020B0604020202020204" pitchFamily="34" charset="0"/>
              </a:rPr>
              <a:t>Best Prepared – 3 to 6 months</a:t>
            </a:r>
          </a:p>
          <a:p>
            <a:pPr marL="457200" lvl="1" indent="0">
              <a:buNone/>
            </a:pPr>
            <a:endParaRPr lang="en-US" sz="3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545" y="4102554"/>
            <a:ext cx="4455883" cy="2506434"/>
          </a:xfrm>
          <a:prstGeom prst="rect">
            <a:avLst/>
          </a:prstGeom>
        </p:spPr>
      </p:pic>
    </p:spTree>
    <p:extLst>
      <p:ext uri="{BB962C8B-B14F-4D97-AF65-F5344CB8AC3E}">
        <p14:creationId xmlns:p14="http://schemas.microsoft.com/office/powerpoint/2010/main" val="33047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Personal readiness</a:t>
            </a:r>
          </a:p>
        </p:txBody>
      </p:sp>
      <p:sp>
        <p:nvSpPr>
          <p:cNvPr id="3" name="Content Placeholder 2"/>
          <p:cNvSpPr>
            <a:spLocks noGrp="1"/>
          </p:cNvSpPr>
          <p:nvPr>
            <p:ph idx="1"/>
          </p:nvPr>
        </p:nvSpPr>
        <p:spPr>
          <a:xfrm>
            <a:off x="250369" y="1251857"/>
            <a:ext cx="10003974" cy="5344886"/>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You can be prepared to take care of yourself for at least two weeks for around $400.  Why wouldn't you. This is really cheap insurance.</a:t>
            </a:r>
          </a:p>
          <a:p>
            <a:r>
              <a:rPr lang="en-US" sz="3200" dirty="0">
                <a:solidFill>
                  <a:schemeClr val="tx1"/>
                </a:solidFill>
                <a:latin typeface="Arial" panose="020B0604020202020204" pitchFamily="34" charset="0"/>
                <a:cs typeface="Arial" panose="020B0604020202020204" pitchFamily="34" charset="0"/>
              </a:rPr>
              <a:t>And you don’t have to spend $400 all at once. Take 20 weeks at $20/week to prepare.</a:t>
            </a:r>
          </a:p>
        </p:txBody>
      </p:sp>
    </p:spTree>
    <p:extLst>
      <p:ext uri="{BB962C8B-B14F-4D97-AF65-F5344CB8AC3E}">
        <p14:creationId xmlns:p14="http://schemas.microsoft.com/office/powerpoint/2010/main" val="181378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So what should I do?</a:t>
            </a:r>
          </a:p>
        </p:txBody>
      </p:sp>
      <p:sp>
        <p:nvSpPr>
          <p:cNvPr id="3" name="Content Placeholder 2"/>
          <p:cNvSpPr>
            <a:spLocks noGrp="1"/>
          </p:cNvSpPr>
          <p:nvPr>
            <p:ph idx="1"/>
          </p:nvPr>
        </p:nvSpPr>
        <p:spPr>
          <a:xfrm>
            <a:off x="250368" y="1251856"/>
            <a:ext cx="4517575" cy="5388429"/>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Clean Drinking Water</a:t>
            </a:r>
          </a:p>
          <a:p>
            <a:r>
              <a:rPr lang="en-US" sz="3200" dirty="0">
                <a:solidFill>
                  <a:schemeClr val="tx1"/>
                </a:solidFill>
                <a:latin typeface="Arial" panose="020B0604020202020204" pitchFamily="34" charset="0"/>
                <a:cs typeface="Arial" panose="020B0604020202020204" pitchFamily="34" charset="0"/>
              </a:rPr>
              <a:t>Non-perishable food</a:t>
            </a:r>
          </a:p>
          <a:p>
            <a:r>
              <a:rPr lang="en-US" sz="3200" dirty="0">
                <a:solidFill>
                  <a:schemeClr val="tx1"/>
                </a:solidFill>
                <a:latin typeface="Arial" panose="020B0604020202020204" pitchFamily="34" charset="0"/>
                <a:cs typeface="Arial" panose="020B0604020202020204" pitchFamily="34" charset="0"/>
              </a:rPr>
              <a:t>Staying Warm</a:t>
            </a:r>
          </a:p>
          <a:p>
            <a:r>
              <a:rPr lang="en-US" sz="3200" dirty="0">
                <a:solidFill>
                  <a:schemeClr val="tx1"/>
                </a:solidFill>
                <a:latin typeface="Arial" panose="020B0604020202020204" pitchFamily="34" charset="0"/>
                <a:cs typeface="Arial" panose="020B0604020202020204" pitchFamily="34" charset="0"/>
              </a:rPr>
              <a:t>Basic Sanitation</a:t>
            </a:r>
          </a:p>
          <a:p>
            <a:r>
              <a:rPr lang="en-US" sz="3200" dirty="0">
                <a:solidFill>
                  <a:schemeClr val="tx1"/>
                </a:solidFill>
                <a:latin typeface="Arial" panose="020B0604020202020204" pitchFamily="34" charset="0"/>
                <a:cs typeface="Arial" panose="020B0604020202020204" pitchFamily="34" charset="0"/>
              </a:rPr>
              <a:t>Medical Needs</a:t>
            </a:r>
          </a:p>
          <a:p>
            <a:r>
              <a:rPr lang="en-US" sz="3200" dirty="0">
                <a:solidFill>
                  <a:schemeClr val="tx1"/>
                </a:solidFill>
                <a:latin typeface="Arial" panose="020B0604020202020204" pitchFamily="34" charset="0"/>
                <a:cs typeface="Arial" panose="020B0604020202020204" pitchFamily="34" charset="0"/>
              </a:rPr>
              <a:t>Important Records</a:t>
            </a:r>
          </a:p>
          <a:p>
            <a:r>
              <a:rPr lang="en-US" sz="3200" dirty="0">
                <a:solidFill>
                  <a:schemeClr val="tx1"/>
                </a:solidFill>
                <a:latin typeface="Arial" panose="020B0604020202020204" pitchFamily="34" charset="0"/>
                <a:cs typeface="Arial" panose="020B0604020202020204" pitchFamily="34" charset="0"/>
              </a:rPr>
              <a:t>Finances</a:t>
            </a:r>
          </a:p>
          <a:p>
            <a:r>
              <a:rPr lang="en-US" sz="3200" dirty="0">
                <a:solidFill>
                  <a:schemeClr val="tx1"/>
                </a:solidFill>
                <a:latin typeface="Arial" panose="020B0604020202020204" pitchFamily="34" charset="0"/>
                <a:cs typeface="Arial" panose="020B0604020202020204" pitchFamily="34" charset="0"/>
              </a:rPr>
              <a:t>Backup Power</a:t>
            </a:r>
          </a:p>
        </p:txBody>
      </p:sp>
      <p:sp>
        <p:nvSpPr>
          <p:cNvPr id="6" name="Content Placeholder 2"/>
          <p:cNvSpPr txBox="1">
            <a:spLocks/>
          </p:cNvSpPr>
          <p:nvPr/>
        </p:nvSpPr>
        <p:spPr>
          <a:xfrm>
            <a:off x="4887688" y="1251855"/>
            <a:ext cx="5769426" cy="5388429"/>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3200" dirty="0">
                <a:solidFill>
                  <a:schemeClr val="tx1"/>
                </a:solidFill>
                <a:latin typeface="Arial" panose="020B0604020202020204" pitchFamily="34" charset="0"/>
                <a:cs typeface="Arial" panose="020B0604020202020204" pitchFamily="34" charset="0"/>
              </a:rPr>
              <a:t>Plumbing Protection</a:t>
            </a:r>
          </a:p>
          <a:p>
            <a:r>
              <a:rPr lang="en-US" sz="3200" dirty="0">
                <a:solidFill>
                  <a:schemeClr val="tx1"/>
                </a:solidFill>
                <a:latin typeface="Arial" panose="020B0604020202020204" pitchFamily="34" charset="0"/>
                <a:cs typeface="Arial" panose="020B0604020202020204" pitchFamily="34" charset="0"/>
              </a:rPr>
              <a:t>Emergency Communications</a:t>
            </a:r>
          </a:p>
          <a:p>
            <a:r>
              <a:rPr lang="en-US" sz="3200" dirty="0">
                <a:solidFill>
                  <a:schemeClr val="tx1"/>
                </a:solidFill>
                <a:latin typeface="Arial" panose="020B0604020202020204" pitchFamily="34" charset="0"/>
                <a:cs typeface="Arial" panose="020B0604020202020204" pitchFamily="34" charset="0"/>
              </a:rPr>
              <a:t>Family Communications</a:t>
            </a:r>
          </a:p>
          <a:p>
            <a:r>
              <a:rPr lang="en-US" sz="3200" dirty="0">
                <a:solidFill>
                  <a:schemeClr val="tx1"/>
                </a:solidFill>
                <a:latin typeface="Arial" panose="020B0604020202020204" pitchFamily="34" charset="0"/>
                <a:cs typeface="Arial" panose="020B0604020202020204" pitchFamily="34" charset="0"/>
              </a:rPr>
              <a:t>Evacuations and Shelters</a:t>
            </a:r>
          </a:p>
          <a:p>
            <a:r>
              <a:rPr lang="en-US" sz="3200" dirty="0">
                <a:solidFill>
                  <a:schemeClr val="tx1"/>
                </a:solidFill>
                <a:latin typeface="Arial" panose="020B0604020202020204" pitchFamily="34" charset="0"/>
                <a:cs typeface="Arial" panose="020B0604020202020204" pitchFamily="34" charset="0"/>
              </a:rPr>
              <a:t>Protecting your Family</a:t>
            </a:r>
          </a:p>
          <a:p>
            <a:r>
              <a:rPr lang="en-US" sz="3200" dirty="0">
                <a:solidFill>
                  <a:schemeClr val="tx1"/>
                </a:solidFill>
                <a:latin typeface="Arial" panose="020B0604020202020204" pitchFamily="34" charset="0"/>
                <a:cs typeface="Arial" panose="020B0604020202020204" pitchFamily="34" charset="0"/>
              </a:rPr>
              <a:t>Checking up on others</a:t>
            </a:r>
          </a:p>
          <a:p>
            <a:r>
              <a:rPr lang="en-US" sz="3200" dirty="0">
                <a:solidFill>
                  <a:schemeClr val="tx1"/>
                </a:solidFill>
                <a:latin typeface="Arial" panose="020B0604020202020204" pitchFamily="34" charset="0"/>
                <a:cs typeface="Arial" panose="020B0604020202020204" pitchFamily="34" charset="0"/>
              </a:rPr>
              <a:t>Reporting for work so that you can recover and protect your community.</a:t>
            </a:r>
          </a:p>
        </p:txBody>
      </p:sp>
    </p:spTree>
    <p:extLst>
      <p:ext uri="{BB962C8B-B14F-4D97-AF65-F5344CB8AC3E}">
        <p14:creationId xmlns:p14="http://schemas.microsoft.com/office/powerpoint/2010/main" val="214792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Clean Drinking Water</a:t>
            </a:r>
          </a:p>
        </p:txBody>
      </p:sp>
      <p:sp>
        <p:nvSpPr>
          <p:cNvPr id="3" name="Content Placeholder 2"/>
          <p:cNvSpPr>
            <a:spLocks noGrp="1"/>
          </p:cNvSpPr>
          <p:nvPr>
            <p:ph idx="1"/>
          </p:nvPr>
        </p:nvSpPr>
        <p:spPr>
          <a:xfrm>
            <a:off x="250367" y="1458686"/>
            <a:ext cx="9176661" cy="5181599"/>
          </a:xfrm>
        </p:spPr>
        <p:txBody>
          <a:bodyPr>
            <a:normAutofit fontScale="92500" lnSpcReduction="20000"/>
          </a:bodyPr>
          <a:lstStyle/>
          <a:p>
            <a:r>
              <a:rPr lang="en-US" sz="3200" dirty="0">
                <a:solidFill>
                  <a:schemeClr val="tx1"/>
                </a:solidFill>
                <a:latin typeface="Arial" panose="020B0604020202020204" pitchFamily="34" charset="0"/>
                <a:cs typeface="Arial" panose="020B0604020202020204" pitchFamily="34" charset="0"/>
              </a:rPr>
              <a:t>Plan on 1 gallon of water per person per day for at least 7 days. More is better.</a:t>
            </a:r>
          </a:p>
          <a:p>
            <a:r>
              <a:rPr lang="en-US" sz="3200" dirty="0">
                <a:solidFill>
                  <a:schemeClr val="tx1"/>
                </a:solidFill>
                <a:latin typeface="Arial" panose="020B0604020202020204" pitchFamily="34" charset="0"/>
                <a:cs typeface="Arial" panose="020B0604020202020204" pitchFamily="34" charset="0"/>
              </a:rPr>
              <a:t>Don’t forget water for your pets!</a:t>
            </a:r>
          </a:p>
          <a:p>
            <a:r>
              <a:rPr lang="en-US" sz="3200" dirty="0">
                <a:solidFill>
                  <a:schemeClr val="tx1"/>
                </a:solidFill>
                <a:latin typeface="Arial" panose="020B0604020202020204" pitchFamily="34" charset="0"/>
                <a:cs typeface="Arial" panose="020B0604020202020204" pitchFamily="34" charset="0"/>
              </a:rPr>
              <a:t>Purchase 1-2 gallons every week ($1/gallon) to build up a stockpile</a:t>
            </a:r>
          </a:p>
          <a:p>
            <a:r>
              <a:rPr lang="en-US" sz="3200" dirty="0">
                <a:solidFill>
                  <a:schemeClr val="tx1"/>
                </a:solidFill>
                <a:latin typeface="Arial" panose="020B0604020202020204" pitchFamily="34" charset="0"/>
                <a:cs typeface="Arial" panose="020B0604020202020204" pitchFamily="34" charset="0"/>
              </a:rPr>
              <a:t>Or you can store your water in thoroughly washed plastic, glass, containers.</a:t>
            </a:r>
          </a:p>
          <a:p>
            <a:r>
              <a:rPr lang="en-US" sz="3200" dirty="0">
                <a:solidFill>
                  <a:schemeClr val="tx1"/>
                </a:solidFill>
                <a:latin typeface="Arial" panose="020B0604020202020204" pitchFamily="34" charset="0"/>
                <a:cs typeface="Arial" panose="020B0604020202020204" pitchFamily="34" charset="0"/>
              </a:rPr>
              <a:t>Never use a container that has held toxic substances.</a:t>
            </a:r>
          </a:p>
          <a:p>
            <a:r>
              <a:rPr lang="en-US" sz="3200" dirty="0">
                <a:solidFill>
                  <a:schemeClr val="tx1"/>
                </a:solidFill>
                <a:latin typeface="Arial" panose="020B0604020202020204" pitchFamily="34" charset="0"/>
                <a:cs typeface="Arial" panose="020B0604020202020204" pitchFamily="34" charset="0"/>
              </a:rPr>
              <a:t>Store in a cool, dark place. Rotate water every 6 months.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942" y="2057400"/>
            <a:ext cx="2688771" cy="2688771"/>
          </a:xfrm>
          <a:prstGeom prst="rect">
            <a:avLst/>
          </a:prstGeom>
        </p:spPr>
      </p:pic>
    </p:spTree>
    <p:extLst>
      <p:ext uri="{BB962C8B-B14F-4D97-AF65-F5344CB8AC3E}">
        <p14:creationId xmlns:p14="http://schemas.microsoft.com/office/powerpoint/2010/main" val="19595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Preparedness goal</a:t>
            </a:r>
          </a:p>
        </p:txBody>
      </p:sp>
      <p:sp>
        <p:nvSpPr>
          <p:cNvPr id="3" name="Content Placeholder 2"/>
          <p:cNvSpPr>
            <a:spLocks noGrp="1"/>
          </p:cNvSpPr>
          <p:nvPr>
            <p:ph idx="1"/>
          </p:nvPr>
        </p:nvSpPr>
        <p:spPr>
          <a:xfrm>
            <a:off x="582385" y="2460171"/>
            <a:ext cx="5649687" cy="2950029"/>
          </a:xfrm>
        </p:spPr>
        <p:txBody>
          <a:bodyPr>
            <a:normAutofit lnSpcReduction="10000"/>
          </a:bodyPr>
          <a:lstStyle/>
          <a:p>
            <a:r>
              <a:rPr lang="en-US" sz="3200" dirty="0">
                <a:solidFill>
                  <a:schemeClr val="tx1"/>
                </a:solidFill>
                <a:latin typeface="Arial" panose="020B0604020202020204" pitchFamily="34" charset="0"/>
                <a:cs typeface="Arial" panose="020B0604020202020204" pitchFamily="34" charset="0"/>
              </a:rPr>
              <a:t>To educate and encourage emergency responders to become better prepared for disasters, so they can go to work and save their communities.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72" y="2170040"/>
            <a:ext cx="4753656" cy="4372274"/>
          </a:xfrm>
          <a:prstGeom prst="rect">
            <a:avLst/>
          </a:prstGeom>
        </p:spPr>
      </p:pic>
    </p:spTree>
    <p:extLst>
      <p:ext uri="{BB962C8B-B14F-4D97-AF65-F5344CB8AC3E}">
        <p14:creationId xmlns:p14="http://schemas.microsoft.com/office/powerpoint/2010/main" val="1464389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dirty="0">
                <a:latin typeface="Arial Black" panose="020B0A04020102020204" pitchFamily="34" charset="0"/>
              </a:rPr>
              <a:t>Emergency outdoor water sources</a:t>
            </a:r>
          </a:p>
        </p:txBody>
      </p:sp>
      <p:sp>
        <p:nvSpPr>
          <p:cNvPr id="3" name="Content Placeholder 2"/>
          <p:cNvSpPr>
            <a:spLocks noGrp="1"/>
          </p:cNvSpPr>
          <p:nvPr>
            <p:ph idx="1"/>
          </p:nvPr>
        </p:nvSpPr>
        <p:spPr>
          <a:xfrm>
            <a:off x="250367" y="1251858"/>
            <a:ext cx="9579433" cy="5388428"/>
          </a:xfrm>
        </p:spPr>
        <p:txBody>
          <a:bodyPr>
            <a:normAutofit fontScale="92500" lnSpcReduction="10000"/>
          </a:bodyPr>
          <a:lstStyle/>
          <a:p>
            <a:r>
              <a:rPr lang="en-US" sz="3200" dirty="0">
                <a:solidFill>
                  <a:schemeClr val="tx1"/>
                </a:solidFill>
                <a:latin typeface="Arial" panose="020B0604020202020204" pitchFamily="34" charset="0"/>
                <a:cs typeface="Arial" panose="020B0604020202020204" pitchFamily="34" charset="0"/>
              </a:rPr>
              <a:t>If you need to find water outside your home, you can use these sources. Be sure to purify the water before drinking it.</a:t>
            </a:r>
          </a:p>
          <a:p>
            <a:pPr lvl="1"/>
            <a:r>
              <a:rPr lang="en-US" sz="3000" dirty="0">
                <a:solidFill>
                  <a:schemeClr val="tx1"/>
                </a:solidFill>
                <a:latin typeface="Arial" panose="020B0604020202020204" pitchFamily="34" charset="0"/>
                <a:cs typeface="Arial" panose="020B0604020202020204" pitchFamily="34" charset="0"/>
              </a:rPr>
              <a:t>Rainwater</a:t>
            </a:r>
          </a:p>
          <a:p>
            <a:pPr lvl="1"/>
            <a:r>
              <a:rPr lang="en-US" sz="3000" dirty="0">
                <a:solidFill>
                  <a:schemeClr val="tx1"/>
                </a:solidFill>
                <a:latin typeface="Arial" panose="020B0604020202020204" pitchFamily="34" charset="0"/>
                <a:cs typeface="Arial" panose="020B0604020202020204" pitchFamily="34" charset="0"/>
              </a:rPr>
              <a:t>Streams, rivers and other moving bodies of water</a:t>
            </a:r>
          </a:p>
          <a:p>
            <a:pPr lvl="1"/>
            <a:r>
              <a:rPr lang="en-US" sz="3000" dirty="0">
                <a:solidFill>
                  <a:schemeClr val="tx1"/>
                </a:solidFill>
                <a:latin typeface="Arial" panose="020B0604020202020204" pitchFamily="34" charset="0"/>
                <a:cs typeface="Arial" panose="020B0604020202020204" pitchFamily="34" charset="0"/>
              </a:rPr>
              <a:t>Ponds and lakes</a:t>
            </a:r>
          </a:p>
          <a:p>
            <a:pPr lvl="1"/>
            <a:r>
              <a:rPr lang="en-US" sz="3000" dirty="0">
                <a:solidFill>
                  <a:schemeClr val="tx1"/>
                </a:solidFill>
                <a:latin typeface="Arial" panose="020B0604020202020204" pitchFamily="34" charset="0"/>
                <a:cs typeface="Arial" panose="020B0604020202020204" pitchFamily="34" charset="0"/>
              </a:rPr>
              <a:t>Natural springs</a:t>
            </a:r>
          </a:p>
          <a:p>
            <a:r>
              <a:rPr lang="en-US" sz="3200" dirty="0">
                <a:solidFill>
                  <a:schemeClr val="tx1"/>
                </a:solidFill>
                <a:latin typeface="Arial" panose="020B0604020202020204" pitchFamily="34" charset="0"/>
                <a:cs typeface="Arial" panose="020B0604020202020204" pitchFamily="34" charset="0"/>
              </a:rPr>
              <a:t>Avoid water with floating material, an odor or dark color. </a:t>
            </a:r>
          </a:p>
          <a:p>
            <a:r>
              <a:rPr lang="en-US" sz="3200" dirty="0">
                <a:solidFill>
                  <a:schemeClr val="tx1"/>
                </a:solidFill>
                <a:latin typeface="Arial" panose="020B0604020202020204" pitchFamily="34" charset="0"/>
                <a:cs typeface="Arial" panose="020B0604020202020204" pitchFamily="34" charset="0"/>
              </a:rPr>
              <a:t>Use saltwater only if you distill it first.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986" y="2681967"/>
            <a:ext cx="2699884" cy="3239861"/>
          </a:xfrm>
          <a:prstGeom prst="rect">
            <a:avLst/>
          </a:prstGeom>
        </p:spPr>
      </p:pic>
    </p:spTree>
    <p:extLst>
      <p:ext uri="{BB962C8B-B14F-4D97-AF65-F5344CB8AC3E}">
        <p14:creationId xmlns:p14="http://schemas.microsoft.com/office/powerpoint/2010/main" val="275562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Purifying Water</a:t>
            </a:r>
          </a:p>
        </p:txBody>
      </p:sp>
      <p:sp>
        <p:nvSpPr>
          <p:cNvPr id="3" name="Content Placeholder 2"/>
          <p:cNvSpPr>
            <a:spLocks noGrp="1"/>
          </p:cNvSpPr>
          <p:nvPr>
            <p:ph idx="1"/>
          </p:nvPr>
        </p:nvSpPr>
        <p:spPr>
          <a:xfrm>
            <a:off x="370113" y="2977244"/>
            <a:ext cx="8847913" cy="2835728"/>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BOILING. </a:t>
            </a:r>
          </a:p>
          <a:p>
            <a:pPr lvl="1"/>
            <a:r>
              <a:rPr lang="en-US" sz="3000" dirty="0">
                <a:solidFill>
                  <a:schemeClr val="tx1"/>
                </a:solidFill>
                <a:latin typeface="Arial" panose="020B0604020202020204" pitchFamily="34" charset="0"/>
                <a:cs typeface="Arial" panose="020B0604020202020204" pitchFamily="34" charset="0"/>
              </a:rPr>
              <a:t>Boiling is the safest method of purifying water. </a:t>
            </a:r>
          </a:p>
          <a:p>
            <a:pPr lvl="1"/>
            <a:r>
              <a:rPr lang="en-US" sz="3000" dirty="0">
                <a:solidFill>
                  <a:schemeClr val="tx1"/>
                </a:solidFill>
                <a:latin typeface="Arial" panose="020B0604020202020204" pitchFamily="34" charset="0"/>
                <a:cs typeface="Arial" panose="020B0604020202020204" pitchFamily="34" charset="0"/>
              </a:rPr>
              <a:t>However, it will not remove solids or chemicals.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192" y="132806"/>
            <a:ext cx="3983836" cy="3570513"/>
          </a:xfrm>
          <a:prstGeom prst="rect">
            <a:avLst/>
          </a:prstGeom>
        </p:spPr>
      </p:pic>
    </p:spTree>
    <p:extLst>
      <p:ext uri="{BB962C8B-B14F-4D97-AF65-F5344CB8AC3E}">
        <p14:creationId xmlns:p14="http://schemas.microsoft.com/office/powerpoint/2010/main" val="396493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Purifying Water</a:t>
            </a:r>
          </a:p>
        </p:txBody>
      </p:sp>
      <p:sp>
        <p:nvSpPr>
          <p:cNvPr id="3" name="Content Placeholder 2"/>
          <p:cNvSpPr>
            <a:spLocks noGrp="1"/>
          </p:cNvSpPr>
          <p:nvPr>
            <p:ph idx="1"/>
          </p:nvPr>
        </p:nvSpPr>
        <p:spPr>
          <a:xfrm>
            <a:off x="250367" y="1458686"/>
            <a:ext cx="11615061" cy="5181599"/>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DISINFECTION. </a:t>
            </a:r>
          </a:p>
          <a:p>
            <a:pPr lvl="1"/>
            <a:r>
              <a:rPr lang="en-US" sz="3000" dirty="0">
                <a:solidFill>
                  <a:schemeClr val="tx1"/>
                </a:solidFill>
                <a:latin typeface="Arial" panose="020B0604020202020204" pitchFamily="34" charset="0"/>
                <a:cs typeface="Arial" panose="020B0604020202020204" pitchFamily="34" charset="0"/>
              </a:rPr>
              <a:t>You can use household liquid bleach to kill </a:t>
            </a:r>
            <a:r>
              <a:rPr lang="en-US" sz="2800" dirty="0">
                <a:solidFill>
                  <a:schemeClr val="tx1"/>
                </a:solidFill>
                <a:latin typeface="Arial" panose="020B0604020202020204" pitchFamily="34" charset="0"/>
                <a:cs typeface="Arial" panose="020B0604020202020204" pitchFamily="34" charset="0"/>
              </a:rPr>
              <a:t>microorganisms. </a:t>
            </a:r>
          </a:p>
          <a:p>
            <a:pPr lvl="1"/>
            <a:r>
              <a:rPr lang="en-US" sz="2800" dirty="0">
                <a:solidFill>
                  <a:schemeClr val="tx1"/>
                </a:solidFill>
                <a:latin typeface="Arial" panose="020B0604020202020204" pitchFamily="34" charset="0"/>
                <a:cs typeface="Arial" panose="020B0604020202020204" pitchFamily="34" charset="0"/>
              </a:rPr>
              <a:t>However, it will not remove solids and chemicals.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600" y="90034"/>
            <a:ext cx="3127828" cy="3600765"/>
          </a:xfrm>
          <a:prstGeom prst="rect">
            <a:avLst/>
          </a:prstGeom>
        </p:spPr>
      </p:pic>
    </p:spTree>
    <p:extLst>
      <p:ext uri="{BB962C8B-B14F-4D97-AF65-F5344CB8AC3E}">
        <p14:creationId xmlns:p14="http://schemas.microsoft.com/office/powerpoint/2010/main" val="25509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Purifying Water</a:t>
            </a:r>
          </a:p>
        </p:txBody>
      </p:sp>
      <p:sp>
        <p:nvSpPr>
          <p:cNvPr id="3" name="Content Placeholder 2"/>
          <p:cNvSpPr>
            <a:spLocks noGrp="1"/>
          </p:cNvSpPr>
          <p:nvPr>
            <p:ph idx="1"/>
          </p:nvPr>
        </p:nvSpPr>
        <p:spPr>
          <a:xfrm>
            <a:off x="250368" y="1458687"/>
            <a:ext cx="6721932" cy="4290604"/>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DISTILLATION. Distillation involves boiling water and then collecting the vapor that condenses back to water. </a:t>
            </a:r>
          </a:p>
          <a:p>
            <a:pPr lvl="1"/>
            <a:r>
              <a:rPr lang="en-US" sz="3000" dirty="0">
                <a:solidFill>
                  <a:schemeClr val="tx1"/>
                </a:solidFill>
                <a:latin typeface="Arial" panose="020B0604020202020204" pitchFamily="34" charset="0"/>
                <a:cs typeface="Arial" panose="020B0604020202020204" pitchFamily="34" charset="0"/>
              </a:rPr>
              <a:t>Distilled water will not include salt, microbes, heavy metals, and most other chemicals.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054" y="1839685"/>
            <a:ext cx="4756374" cy="3526972"/>
          </a:xfrm>
          <a:prstGeom prst="rect">
            <a:avLst/>
          </a:prstGeom>
        </p:spPr>
      </p:pic>
    </p:spTree>
    <p:extLst>
      <p:ext uri="{BB962C8B-B14F-4D97-AF65-F5344CB8AC3E}">
        <p14:creationId xmlns:p14="http://schemas.microsoft.com/office/powerpoint/2010/main" val="7649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Filtering Water</a:t>
            </a:r>
          </a:p>
        </p:txBody>
      </p:sp>
      <p:sp>
        <p:nvSpPr>
          <p:cNvPr id="3" name="Content Placeholder 2"/>
          <p:cNvSpPr>
            <a:spLocks noGrp="1"/>
          </p:cNvSpPr>
          <p:nvPr>
            <p:ph idx="1"/>
          </p:nvPr>
        </p:nvSpPr>
        <p:spPr>
          <a:xfrm>
            <a:off x="250368" y="1458687"/>
            <a:ext cx="8044546" cy="4290604"/>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FILTRATION. Filtration involves running water through a series of filters to remove bacteria and some contaminates. </a:t>
            </a:r>
          </a:p>
          <a:p>
            <a:pPr lvl="1"/>
            <a:r>
              <a:rPr lang="en-US" sz="3000" dirty="0">
                <a:solidFill>
                  <a:schemeClr val="tx1"/>
                </a:solidFill>
                <a:latin typeface="Arial" panose="020B0604020202020204" pitchFamily="34" charset="0"/>
                <a:cs typeface="Arial" panose="020B0604020202020204" pitchFamily="34" charset="0"/>
              </a:rPr>
              <a:t>Some systems filter out anything over 1 micron.</a:t>
            </a:r>
          </a:p>
        </p:txBody>
      </p:sp>
      <p:pic>
        <p:nvPicPr>
          <p:cNvPr id="6" name="Picture 5">
            <a:extLst>
              <a:ext uri="{FF2B5EF4-FFF2-40B4-BE49-F238E27FC236}">
                <a16:creationId xmlns:a16="http://schemas.microsoft.com/office/drawing/2014/main" id="{94469084-6950-BCEB-6BDF-E346995C723D}"/>
              </a:ext>
            </a:extLst>
          </p:cNvPr>
          <p:cNvPicPr>
            <a:picLocks noChangeAspect="1"/>
          </p:cNvPicPr>
          <p:nvPr/>
        </p:nvPicPr>
        <p:blipFill>
          <a:blip r:embed="rId3"/>
          <a:stretch>
            <a:fillRect/>
          </a:stretch>
        </p:blipFill>
        <p:spPr>
          <a:xfrm>
            <a:off x="8997044" y="434499"/>
            <a:ext cx="2824844" cy="5917970"/>
          </a:xfrm>
          <a:prstGeom prst="rect">
            <a:avLst/>
          </a:prstGeom>
        </p:spPr>
      </p:pic>
    </p:spTree>
    <p:extLst>
      <p:ext uri="{BB962C8B-B14F-4D97-AF65-F5344CB8AC3E}">
        <p14:creationId xmlns:p14="http://schemas.microsoft.com/office/powerpoint/2010/main" val="1085825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Food</a:t>
            </a:r>
          </a:p>
        </p:txBody>
      </p:sp>
      <p:sp>
        <p:nvSpPr>
          <p:cNvPr id="3" name="Content Placeholder 2"/>
          <p:cNvSpPr>
            <a:spLocks noGrp="1"/>
          </p:cNvSpPr>
          <p:nvPr>
            <p:ph idx="1"/>
          </p:nvPr>
        </p:nvSpPr>
        <p:spPr>
          <a:xfrm>
            <a:off x="250368" y="1251858"/>
            <a:ext cx="7420082" cy="5388428"/>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Buy food that your family will like.</a:t>
            </a:r>
          </a:p>
          <a:p>
            <a:r>
              <a:rPr lang="en-US" sz="3200" dirty="0">
                <a:solidFill>
                  <a:schemeClr val="tx1"/>
                </a:solidFill>
                <a:latin typeface="Arial" panose="020B0604020202020204" pitchFamily="34" charset="0"/>
                <a:cs typeface="Arial" panose="020B0604020202020204" pitchFamily="34" charset="0"/>
              </a:rPr>
              <a:t>Store canned foods, dry mixes and other staples. </a:t>
            </a:r>
          </a:p>
          <a:p>
            <a:r>
              <a:rPr lang="en-US" sz="3200" dirty="0">
                <a:solidFill>
                  <a:schemeClr val="tx1"/>
                </a:solidFill>
                <a:latin typeface="Arial" panose="020B0604020202020204" pitchFamily="34" charset="0"/>
                <a:cs typeface="Arial" panose="020B0604020202020204" pitchFamily="34" charset="0"/>
              </a:rPr>
              <a:t>Purchase a few extra items each week and place the extras in a secondary pantry.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0417" y="228600"/>
            <a:ext cx="2555011" cy="15879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1863" y="2057400"/>
            <a:ext cx="2094194" cy="26848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3284" y="2173235"/>
            <a:ext cx="2115736" cy="21157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3293" y="4531765"/>
            <a:ext cx="1865727" cy="186572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2200" y="4873492"/>
            <a:ext cx="1904998" cy="1904998"/>
          </a:xfrm>
          <a:prstGeom prst="rect">
            <a:avLst/>
          </a:prstGeom>
        </p:spPr>
      </p:pic>
    </p:spTree>
    <p:extLst>
      <p:ext uri="{BB962C8B-B14F-4D97-AF65-F5344CB8AC3E}">
        <p14:creationId xmlns:p14="http://schemas.microsoft.com/office/powerpoint/2010/main" val="314534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Food</a:t>
            </a:r>
          </a:p>
        </p:txBody>
      </p:sp>
      <p:sp>
        <p:nvSpPr>
          <p:cNvPr id="3" name="Content Placeholder 2"/>
          <p:cNvSpPr>
            <a:spLocks noGrp="1"/>
          </p:cNvSpPr>
          <p:nvPr>
            <p:ph idx="1"/>
          </p:nvPr>
        </p:nvSpPr>
        <p:spPr>
          <a:xfrm>
            <a:off x="250367" y="1251858"/>
            <a:ext cx="8505013" cy="4280262"/>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Include foods that are high in calories and nutrition. </a:t>
            </a:r>
          </a:p>
          <a:p>
            <a:r>
              <a:rPr lang="en-US" sz="3200" dirty="0">
                <a:solidFill>
                  <a:schemeClr val="tx1"/>
                </a:solidFill>
                <a:latin typeface="Arial" panose="020B0604020202020204" pitchFamily="34" charset="0"/>
                <a:cs typeface="Arial" panose="020B0604020202020204" pitchFamily="34" charset="0"/>
              </a:rPr>
              <a:t>Include foods that require no refrigeration and easy preparation.</a:t>
            </a:r>
          </a:p>
          <a:p>
            <a:r>
              <a:rPr lang="en-US" sz="3200" dirty="0">
                <a:solidFill>
                  <a:schemeClr val="tx1"/>
                </a:solidFill>
                <a:latin typeface="Arial" panose="020B0604020202020204" pitchFamily="34" charset="0"/>
                <a:cs typeface="Arial" panose="020B0604020202020204" pitchFamily="34" charset="0"/>
              </a:rPr>
              <a:t>And remember the littles ones!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628" y="541564"/>
            <a:ext cx="2590800" cy="2857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904" y="3930288"/>
            <a:ext cx="2997024" cy="1783385"/>
          </a:xfrm>
          <a:prstGeom prst="rect">
            <a:avLst/>
          </a:prstGeom>
        </p:spPr>
      </p:pic>
    </p:spTree>
    <p:extLst>
      <p:ext uri="{BB962C8B-B14F-4D97-AF65-F5344CB8AC3E}">
        <p14:creationId xmlns:p14="http://schemas.microsoft.com/office/powerpoint/2010/main" val="403636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Disaster Preparedness</a:t>
            </a:r>
          </a:p>
        </p:txBody>
      </p:sp>
      <p:sp>
        <p:nvSpPr>
          <p:cNvPr id="3" name="Content Placeholder 2"/>
          <p:cNvSpPr>
            <a:spLocks noGrp="1"/>
          </p:cNvSpPr>
          <p:nvPr>
            <p:ph idx="1"/>
          </p:nvPr>
        </p:nvSpPr>
        <p:spPr>
          <a:xfrm>
            <a:off x="530427" y="1863316"/>
            <a:ext cx="6825342" cy="4348843"/>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Being prepared for disasters can reduce fear, anxiety, and stress that result from disasters.</a:t>
            </a:r>
          </a:p>
          <a:p>
            <a:r>
              <a:rPr lang="en-US" sz="3200" dirty="0">
                <a:solidFill>
                  <a:schemeClr val="tx1"/>
                </a:solidFill>
                <a:latin typeface="Arial" panose="020B0604020202020204" pitchFamily="34" charset="0"/>
                <a:cs typeface="Arial" panose="020B0604020202020204" pitchFamily="34" charset="0"/>
              </a:rPr>
              <a:t>Being prepared can also reduce the physical impact of disasters.</a:t>
            </a:r>
          </a:p>
          <a:p>
            <a:r>
              <a:rPr lang="en-US" sz="3200" dirty="0">
                <a:solidFill>
                  <a:schemeClr val="tx1"/>
                </a:solidFill>
                <a:latin typeface="Arial" panose="020B0604020202020204" pitchFamily="34" charset="0"/>
                <a:cs typeface="Arial" panose="020B0604020202020204" pitchFamily="34" charset="0"/>
              </a:rPr>
              <a:t>It can mean the difference between life and death.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519" y="927145"/>
            <a:ext cx="4351309" cy="5765710"/>
          </a:xfrm>
          <a:prstGeom prst="rect">
            <a:avLst/>
          </a:prstGeom>
        </p:spPr>
      </p:pic>
    </p:spTree>
    <p:extLst>
      <p:ext uri="{BB962C8B-B14F-4D97-AF65-F5344CB8AC3E}">
        <p14:creationId xmlns:p14="http://schemas.microsoft.com/office/powerpoint/2010/main" val="206463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Definitions</a:t>
            </a:r>
          </a:p>
        </p:txBody>
      </p:sp>
      <p:sp>
        <p:nvSpPr>
          <p:cNvPr id="3" name="Content Placeholder 2"/>
          <p:cNvSpPr>
            <a:spLocks noGrp="1"/>
          </p:cNvSpPr>
          <p:nvPr>
            <p:ph idx="1"/>
          </p:nvPr>
        </p:nvSpPr>
        <p:spPr>
          <a:xfrm>
            <a:off x="370112" y="1251857"/>
            <a:ext cx="8230533" cy="5116286"/>
          </a:xfrm>
        </p:spPr>
        <p:txBody>
          <a:bodyPr>
            <a:normAutofit/>
          </a:bodyPr>
          <a:lstStyle/>
          <a:p>
            <a:r>
              <a:rPr lang="en-US" sz="3200" u="sng" dirty="0">
                <a:solidFill>
                  <a:schemeClr val="tx1"/>
                </a:solidFill>
                <a:latin typeface="Arial" panose="020B0604020202020204" pitchFamily="34" charset="0"/>
                <a:cs typeface="Arial" panose="020B0604020202020204" pitchFamily="34" charset="0"/>
              </a:rPr>
              <a:t>Hazard</a:t>
            </a:r>
            <a:r>
              <a:rPr lang="en-US" sz="3200" dirty="0">
                <a:solidFill>
                  <a:schemeClr val="tx1"/>
                </a:solidFill>
                <a:latin typeface="Arial" panose="020B0604020202020204" pitchFamily="34" charset="0"/>
                <a:cs typeface="Arial" panose="020B0604020202020204" pitchFamily="34" charset="0"/>
              </a:rPr>
              <a:t>: A dangerous event that has the potential to lead to an emergency or disaster. </a:t>
            </a:r>
          </a:p>
          <a:p>
            <a:r>
              <a:rPr lang="en-US" sz="3200" dirty="0">
                <a:solidFill>
                  <a:schemeClr val="tx1"/>
                </a:solidFill>
                <a:latin typeface="Arial" panose="020B0604020202020204" pitchFamily="34" charset="0"/>
                <a:cs typeface="Arial" panose="020B0604020202020204" pitchFamily="34" charset="0"/>
              </a:rPr>
              <a:t>Examples - disease outbreaks, wildfires, floods, tropical storms, tornadoes, earthquakes, winter storms, cyber-attacks, hazardous materials releases, energy outages, terrorism or war.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199" y="837733"/>
            <a:ext cx="2787675" cy="2787675"/>
          </a:xfrm>
          <a:prstGeom prst="rect">
            <a:avLst/>
          </a:prstGeom>
        </p:spPr>
      </p:pic>
    </p:spTree>
    <p:extLst>
      <p:ext uri="{BB962C8B-B14F-4D97-AF65-F5344CB8AC3E}">
        <p14:creationId xmlns:p14="http://schemas.microsoft.com/office/powerpoint/2010/main" val="1991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Definitions</a:t>
            </a:r>
          </a:p>
        </p:txBody>
      </p:sp>
      <p:sp>
        <p:nvSpPr>
          <p:cNvPr id="3" name="Content Placeholder 2"/>
          <p:cNvSpPr>
            <a:spLocks noGrp="1"/>
          </p:cNvSpPr>
          <p:nvPr>
            <p:ph idx="1"/>
          </p:nvPr>
        </p:nvSpPr>
        <p:spPr>
          <a:xfrm>
            <a:off x="370113" y="1251857"/>
            <a:ext cx="7278053" cy="5279572"/>
          </a:xfrm>
        </p:spPr>
        <p:txBody>
          <a:bodyPr>
            <a:normAutofit/>
          </a:bodyPr>
          <a:lstStyle/>
          <a:p>
            <a:r>
              <a:rPr lang="en-US" sz="3200" u="sng" dirty="0">
                <a:solidFill>
                  <a:schemeClr val="tx1"/>
                </a:solidFill>
                <a:latin typeface="Arial" panose="020B0604020202020204" pitchFamily="34" charset="0"/>
                <a:cs typeface="Arial" panose="020B0604020202020204" pitchFamily="34" charset="0"/>
              </a:rPr>
              <a:t>Emergency</a:t>
            </a:r>
            <a:r>
              <a:rPr lang="en-US" sz="3200" dirty="0">
                <a:solidFill>
                  <a:schemeClr val="tx1"/>
                </a:solidFill>
                <a:latin typeface="Arial" panose="020B0604020202020204" pitchFamily="34" charset="0"/>
                <a:cs typeface="Arial" panose="020B0604020202020204" pitchFamily="34" charset="0"/>
              </a:rPr>
              <a:t>:  A dangerous event that normally can be managed at the local level.</a:t>
            </a:r>
          </a:p>
          <a:p>
            <a:endParaRPr lang="en-US" sz="3200" dirty="0">
              <a:solidFill>
                <a:schemeClr val="tx1"/>
              </a:solidFill>
              <a:latin typeface="Arial" panose="020B0604020202020204" pitchFamily="34" charset="0"/>
              <a:cs typeface="Arial" panose="020B0604020202020204" pitchFamily="34" charset="0"/>
            </a:endParaRPr>
          </a:p>
          <a:p>
            <a:r>
              <a:rPr lang="en-US" sz="3200" u="sng" dirty="0">
                <a:solidFill>
                  <a:schemeClr val="tx1"/>
                </a:solidFill>
                <a:latin typeface="Arial" panose="020B0604020202020204" pitchFamily="34" charset="0"/>
                <a:cs typeface="Arial" panose="020B0604020202020204" pitchFamily="34" charset="0"/>
              </a:rPr>
              <a:t>Disaster</a:t>
            </a:r>
            <a:r>
              <a:rPr lang="en-US" sz="3200" dirty="0">
                <a:solidFill>
                  <a:schemeClr val="tx1"/>
                </a:solidFill>
                <a:latin typeface="Arial" panose="020B0604020202020204" pitchFamily="34" charset="0"/>
                <a:cs typeface="Arial" panose="020B0604020202020204" pitchFamily="34" charset="0"/>
              </a:rPr>
              <a:t>:  A dangerous event that causes significant human and economic loss and requires a crisis response beyond local resources.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795" y="783771"/>
            <a:ext cx="3075552" cy="2018619"/>
          </a:xfrm>
          <a:prstGeom prst="rect">
            <a:avLst/>
          </a:prstGeom>
        </p:spPr>
      </p:pic>
      <p:pic>
        <p:nvPicPr>
          <p:cNvPr id="1026" name="Picture 2" descr="Photos: Looking back at the I-35W bridge collapse | MPR News">
            <a:extLst>
              <a:ext uri="{FF2B5EF4-FFF2-40B4-BE49-F238E27FC236}">
                <a16:creationId xmlns:a16="http://schemas.microsoft.com/office/drawing/2014/main" id="{3FBA693C-3675-3504-17F6-F820C1E93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166" y="3540805"/>
            <a:ext cx="4543834" cy="253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69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Definitions</a:t>
            </a:r>
          </a:p>
        </p:txBody>
      </p:sp>
      <p:sp>
        <p:nvSpPr>
          <p:cNvPr id="3" name="Content Placeholder 2"/>
          <p:cNvSpPr>
            <a:spLocks noGrp="1"/>
          </p:cNvSpPr>
          <p:nvPr>
            <p:ph idx="1"/>
          </p:nvPr>
        </p:nvSpPr>
        <p:spPr>
          <a:xfrm>
            <a:off x="185054" y="2672443"/>
            <a:ext cx="11005459" cy="3858986"/>
          </a:xfrm>
        </p:spPr>
        <p:txBody>
          <a:bodyPr>
            <a:normAutofit/>
          </a:bodyPr>
          <a:lstStyle/>
          <a:p>
            <a:r>
              <a:rPr lang="en-US" sz="3200" u="sng" dirty="0">
                <a:solidFill>
                  <a:schemeClr val="tx1"/>
                </a:solidFill>
                <a:latin typeface="Arial" panose="020B0604020202020204" pitchFamily="34" charset="0"/>
                <a:cs typeface="Arial" panose="020B0604020202020204" pitchFamily="34" charset="0"/>
              </a:rPr>
              <a:t>Civil Defense</a:t>
            </a:r>
            <a:r>
              <a:rPr lang="en-US" sz="3200" dirty="0">
                <a:solidFill>
                  <a:schemeClr val="tx1"/>
                </a:solidFill>
                <a:latin typeface="Arial" panose="020B0604020202020204" pitchFamily="34" charset="0"/>
                <a:cs typeface="Arial" panose="020B0604020202020204" pitchFamily="34" charset="0"/>
              </a:rPr>
              <a:t> The activities and measures undertaken to minimize the effects of hazards upon the civilian population; to deal with the immediate emergency conditions; and to effectuate emergency repairs and restoration of basic human needs. </a:t>
            </a:r>
          </a:p>
          <a:p>
            <a:r>
              <a:rPr lang="en-US" sz="3200" dirty="0">
                <a:solidFill>
                  <a:schemeClr val="tx1"/>
                </a:solidFill>
                <a:latin typeface="Arial" panose="020B0604020202020204" pitchFamily="34" charset="0"/>
                <a:cs typeface="Arial" panose="020B0604020202020204" pitchFamily="34" charset="0"/>
              </a:rPr>
              <a:t>It is a Community Self-Help Disaster Preparedness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3" y="0"/>
            <a:ext cx="2672443" cy="2672443"/>
          </a:xfrm>
          <a:prstGeom prst="rect">
            <a:avLst/>
          </a:prstGeom>
        </p:spPr>
      </p:pic>
    </p:spTree>
    <p:extLst>
      <p:ext uri="{BB962C8B-B14F-4D97-AF65-F5344CB8AC3E}">
        <p14:creationId xmlns:p14="http://schemas.microsoft.com/office/powerpoint/2010/main" val="140396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Definitions</a:t>
            </a:r>
          </a:p>
        </p:txBody>
      </p:sp>
      <p:sp>
        <p:nvSpPr>
          <p:cNvPr id="3" name="Content Placeholder 2"/>
          <p:cNvSpPr>
            <a:spLocks noGrp="1"/>
          </p:cNvSpPr>
          <p:nvPr>
            <p:ph idx="1"/>
          </p:nvPr>
        </p:nvSpPr>
        <p:spPr>
          <a:xfrm>
            <a:off x="370113" y="1251858"/>
            <a:ext cx="8008077" cy="5377542"/>
          </a:xfrm>
        </p:spPr>
        <p:txBody>
          <a:bodyPr>
            <a:normAutofit/>
          </a:bodyPr>
          <a:lstStyle/>
          <a:p>
            <a:r>
              <a:rPr lang="en-US" sz="3200" u="sng" dirty="0">
                <a:solidFill>
                  <a:schemeClr val="tx1"/>
                </a:solidFill>
                <a:latin typeface="Arial" panose="020B0604020202020204" pitchFamily="34" charset="0"/>
                <a:cs typeface="Arial" panose="020B0604020202020204" pitchFamily="34" charset="0"/>
              </a:rPr>
              <a:t>Whole Community</a:t>
            </a:r>
            <a:r>
              <a:rPr lang="en-US" sz="3200" dirty="0">
                <a:solidFill>
                  <a:schemeClr val="tx1"/>
                </a:solidFill>
                <a:latin typeface="Arial" panose="020B0604020202020204" pitchFamily="34" charset="0"/>
                <a:cs typeface="Arial" panose="020B0604020202020204" pitchFamily="34" charset="0"/>
              </a:rPr>
              <a:t>: Everyone in the community is a part of the local civil defense program. The local emergency manager cannot prepare a community by themselves.</a:t>
            </a:r>
          </a:p>
          <a:p>
            <a:r>
              <a:rPr lang="en-US" sz="3200" dirty="0">
                <a:solidFill>
                  <a:schemeClr val="tx1"/>
                </a:solidFill>
                <a:latin typeface="Arial" panose="020B0604020202020204" pitchFamily="34" charset="0"/>
                <a:cs typeface="Arial" panose="020B0604020202020204" pitchFamily="34" charset="0"/>
              </a:rPr>
              <a:t>Local government leaders, community organizations, businesses and every citizen must be a part of the solution.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943" y="2278925"/>
            <a:ext cx="3287485" cy="2465614"/>
          </a:xfrm>
          <a:prstGeom prst="rect">
            <a:avLst/>
          </a:prstGeom>
        </p:spPr>
      </p:pic>
    </p:spTree>
    <p:extLst>
      <p:ext uri="{BB962C8B-B14F-4D97-AF65-F5344CB8AC3E}">
        <p14:creationId xmlns:p14="http://schemas.microsoft.com/office/powerpoint/2010/main" val="313877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Definitions</a:t>
            </a:r>
          </a:p>
        </p:txBody>
      </p:sp>
      <p:sp>
        <p:nvSpPr>
          <p:cNvPr id="3" name="Content Placeholder 2"/>
          <p:cNvSpPr>
            <a:spLocks noGrp="1"/>
          </p:cNvSpPr>
          <p:nvPr>
            <p:ph idx="1"/>
          </p:nvPr>
        </p:nvSpPr>
        <p:spPr>
          <a:xfrm>
            <a:off x="185054" y="1251857"/>
            <a:ext cx="11636833" cy="1605643"/>
          </a:xfrm>
        </p:spPr>
        <p:txBody>
          <a:bodyPr>
            <a:normAutofit/>
          </a:bodyPr>
          <a:lstStyle/>
          <a:p>
            <a:r>
              <a:rPr lang="en-US" sz="3200" u="sng" dirty="0">
                <a:solidFill>
                  <a:schemeClr val="tx1"/>
                </a:solidFill>
                <a:latin typeface="Arial" panose="020B0604020202020204" pitchFamily="34" charset="0"/>
                <a:cs typeface="Arial" panose="020B0604020202020204" pitchFamily="34" charset="0"/>
              </a:rPr>
              <a:t>Disaster Preparedness </a:t>
            </a:r>
            <a:r>
              <a:rPr lang="en-US" sz="3200" dirty="0">
                <a:solidFill>
                  <a:schemeClr val="tx1"/>
                </a:solidFill>
                <a:latin typeface="Arial" panose="020B0604020202020204" pitchFamily="34" charset="0"/>
                <a:cs typeface="Arial" panose="020B0604020202020204" pitchFamily="34" charset="0"/>
              </a:rPr>
              <a:t>(DP): Measures taken by individuals to prepare for and reduce the effects of disasters. </a:t>
            </a:r>
          </a:p>
        </p:txBody>
      </p:sp>
      <p:pic>
        <p:nvPicPr>
          <p:cNvPr id="3074" name="Picture 2" descr="Hurricane Preparedness Graphics | Ready.gov">
            <a:extLst>
              <a:ext uri="{FF2B5EF4-FFF2-40B4-BE49-F238E27FC236}">
                <a16:creationId xmlns:a16="http://schemas.microsoft.com/office/drawing/2014/main" id="{7E3D79C0-F632-7218-528F-4DE0FAD17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8" y="2738182"/>
            <a:ext cx="8196943" cy="411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800" dirty="0">
                <a:latin typeface="Arial Black" panose="020B0A04020102020204" pitchFamily="34" charset="0"/>
              </a:rPr>
              <a:t>Definitions</a:t>
            </a:r>
          </a:p>
        </p:txBody>
      </p:sp>
      <p:sp>
        <p:nvSpPr>
          <p:cNvPr id="3" name="Content Placeholder 2"/>
          <p:cNvSpPr>
            <a:spLocks noGrp="1"/>
          </p:cNvSpPr>
          <p:nvPr>
            <p:ph idx="1"/>
          </p:nvPr>
        </p:nvSpPr>
        <p:spPr>
          <a:xfrm>
            <a:off x="116226" y="2114548"/>
            <a:ext cx="8229602" cy="2846614"/>
          </a:xfrm>
        </p:spPr>
        <p:txBody>
          <a:bodyPr>
            <a:normAutofit/>
          </a:bodyPr>
          <a:lstStyle/>
          <a:p>
            <a:r>
              <a:rPr lang="en-US" sz="3200" u="sng" dirty="0">
                <a:solidFill>
                  <a:schemeClr val="tx1"/>
                </a:solidFill>
                <a:latin typeface="Arial" panose="020B0604020202020204" pitchFamily="34" charset="0"/>
                <a:cs typeface="Arial" panose="020B0604020202020204" pitchFamily="34" charset="0"/>
              </a:rPr>
              <a:t>Emergency Management</a:t>
            </a:r>
            <a:r>
              <a:rPr lang="en-US" sz="3200" dirty="0">
                <a:solidFill>
                  <a:schemeClr val="tx1"/>
                </a:solidFill>
                <a:latin typeface="Arial" panose="020B0604020202020204" pitchFamily="34" charset="0"/>
                <a:cs typeface="Arial" panose="020B0604020202020204" pitchFamily="34" charset="0"/>
              </a:rPr>
              <a:t>: The management function that coordinates disaster preparedness, response and recovery in order to help protect (defend) the civilian population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315" y="1763484"/>
            <a:ext cx="3428459" cy="3548743"/>
          </a:xfrm>
          <a:prstGeom prst="rect">
            <a:avLst/>
          </a:prstGeom>
        </p:spPr>
      </p:pic>
    </p:spTree>
    <p:extLst>
      <p:ext uri="{BB962C8B-B14F-4D97-AF65-F5344CB8AC3E}">
        <p14:creationId xmlns:p14="http://schemas.microsoft.com/office/powerpoint/2010/main" val="25855780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1830</TotalTime>
  <Words>4301</Words>
  <Application>Microsoft Macintosh PowerPoint</Application>
  <PresentationFormat>Widescreen</PresentationFormat>
  <Paragraphs>307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Century Gothic</vt:lpstr>
      <vt:lpstr>Wingdings 3</vt:lpstr>
      <vt:lpstr>Slice</vt:lpstr>
      <vt:lpstr>Preparedness Basics for Emergency Responders  Ensuring your family is safe so you can go to work and save your community</vt:lpstr>
      <vt:lpstr>Preparedness goal</vt:lpstr>
      <vt:lpstr>Disaster Preparedness</vt:lpstr>
      <vt:lpstr>Definitions</vt:lpstr>
      <vt:lpstr>Definitions</vt:lpstr>
      <vt:lpstr>Definitions</vt:lpstr>
      <vt:lpstr>Definitions</vt:lpstr>
      <vt:lpstr>Definitions</vt:lpstr>
      <vt:lpstr>Definitions</vt:lpstr>
      <vt:lpstr>Local Emergencies</vt:lpstr>
      <vt:lpstr>Local Emergencies</vt:lpstr>
      <vt:lpstr>Major Disasters</vt:lpstr>
      <vt:lpstr>Disaster Impact</vt:lpstr>
      <vt:lpstr>What’s the chance?</vt:lpstr>
      <vt:lpstr>So? I’ll just call 911</vt:lpstr>
      <vt:lpstr>Disaster Preparedness and you</vt:lpstr>
      <vt:lpstr>Personal readiness</vt:lpstr>
      <vt:lpstr>So what should I do?</vt:lpstr>
      <vt:lpstr>Clean Drinking Water</vt:lpstr>
      <vt:lpstr>Emergency outdoor water sources</vt:lpstr>
      <vt:lpstr>Purifying Water</vt:lpstr>
      <vt:lpstr>Purifying Water</vt:lpstr>
      <vt:lpstr>Purifying Water</vt:lpstr>
      <vt:lpstr>Filtering Water</vt:lpstr>
      <vt:lpstr>Food</vt:lpstr>
      <vt:lpstr>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Preparedness 101 Introduction to Being prepared</dc:title>
  <dc:creator>Dale Rowley</dc:creator>
  <cp:lastModifiedBy>Matthew Franklin</cp:lastModifiedBy>
  <cp:revision>142</cp:revision>
  <cp:lastPrinted>2018-03-27T21:04:07Z</cp:lastPrinted>
  <dcterms:created xsi:type="dcterms:W3CDTF">2018-02-08T13:28:56Z</dcterms:created>
  <dcterms:modified xsi:type="dcterms:W3CDTF">2024-08-20T20:17:44Z</dcterms:modified>
</cp:coreProperties>
</file>