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79" r:id="rId2"/>
    <p:sldId id="280" r:id="rId3"/>
    <p:sldId id="284" r:id="rId4"/>
    <p:sldId id="281" r:id="rId5"/>
    <p:sldId id="282" r:id="rId6"/>
    <p:sldId id="285" r:id="rId7"/>
    <p:sldId id="286" r:id="rId8"/>
    <p:sldId id="291" r:id="rId9"/>
    <p:sldId id="292" r:id="rId10"/>
    <p:sldId id="287" r:id="rId11"/>
    <p:sldId id="289" r:id="rId12"/>
    <p:sldId id="290" r:id="rId13"/>
    <p:sldId id="293" r:id="rId14"/>
    <p:sldId id="294"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17AE7-4C6B-4560-85E1-7CA13C907FD7}" v="15" dt="2024-07-03T01:19:14.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3" autoAdjust="0"/>
    <p:restoredTop sz="86327" autoAdjust="0"/>
  </p:normalViewPr>
  <p:slideViewPr>
    <p:cSldViewPr snapToGrid="0">
      <p:cViewPr varScale="1">
        <p:scale>
          <a:sx n="110" d="100"/>
          <a:sy n="110" d="100"/>
        </p:scale>
        <p:origin x="976" y="168"/>
      </p:cViewPr>
      <p:guideLst/>
    </p:cSldViewPr>
  </p:slideViewPr>
  <p:outlineViewPr>
    <p:cViewPr>
      <p:scale>
        <a:sx n="33" d="100"/>
        <a:sy n="33" d="100"/>
      </p:scale>
      <p:origin x="0" y="-32268"/>
    </p:cViewPr>
  </p:outlineViewPr>
  <p:notesTextViewPr>
    <p:cViewPr>
      <p:scale>
        <a:sx n="3" d="2"/>
        <a:sy n="3" d="2"/>
      </p:scale>
      <p:origin x="0" y="0"/>
    </p:cViewPr>
  </p:notesTextViewPr>
  <p:sorterViewPr>
    <p:cViewPr varScale="1">
      <p:scale>
        <a:sx n="100" d="100"/>
        <a:sy n="100" d="100"/>
      </p:scale>
      <p:origin x="0" y="-15216"/>
    </p:cViewPr>
  </p:sorterViewPr>
  <p:notesViewPr>
    <p:cSldViewPr snapToGrid="0">
      <p:cViewPr>
        <p:scale>
          <a:sx n="100" d="100"/>
          <a:sy n="100" d="100"/>
        </p:scale>
        <p:origin x="1746" y="-19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B90DC365-CEC2-4FE6-97AF-BB092CD74A17}" type="datetimeFigureOut">
              <a:rPr lang="en-US" smtClean="0"/>
              <a:t>8/20/24</a:t>
            </a:fld>
            <a:endParaRPr lang="en-US" dirty="0"/>
          </a:p>
        </p:txBody>
      </p:sp>
      <p:sp>
        <p:nvSpPr>
          <p:cNvPr id="4" name="Footer Placeholder 3"/>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2D3AF84B-6490-4FA4-894E-D31989567E5E}" type="slidenum">
              <a:rPr lang="en-US" smtClean="0"/>
              <a:t>‹#›</a:t>
            </a:fld>
            <a:endParaRPr lang="en-US" dirty="0"/>
          </a:p>
        </p:txBody>
      </p:sp>
    </p:spTree>
    <p:extLst>
      <p:ext uri="{BB962C8B-B14F-4D97-AF65-F5344CB8AC3E}">
        <p14:creationId xmlns:p14="http://schemas.microsoft.com/office/powerpoint/2010/main" val="392281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dirty="0"/>
          </a:p>
        </p:txBody>
      </p:sp>
      <p:sp>
        <p:nvSpPr>
          <p:cNvPr id="3" name="Date Placeholder 2"/>
          <p:cNvSpPr>
            <a:spLocks noGrp="1"/>
          </p:cNvSpPr>
          <p:nvPr>
            <p:ph type="dt" idx="1"/>
          </p:nvPr>
        </p:nvSpPr>
        <p:spPr>
          <a:xfrm>
            <a:off x="4143737" y="0"/>
            <a:ext cx="3169810" cy="481370"/>
          </a:xfrm>
          <a:prstGeom prst="rect">
            <a:avLst/>
          </a:prstGeom>
        </p:spPr>
        <p:txBody>
          <a:bodyPr vert="horz" lIns="94704" tIns="47352" rIns="94704" bIns="47352" rtlCol="0"/>
          <a:lstStyle>
            <a:lvl1pPr algn="r">
              <a:defRPr sz="1200"/>
            </a:lvl1pPr>
          </a:lstStyle>
          <a:p>
            <a:fld id="{50852D6A-1DFB-42F7-9C3C-32245B86058B}" type="datetimeFigureOut">
              <a:rPr lang="en-US" smtClean="0"/>
              <a:t>8/20/24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704" tIns="47352" rIns="94704" bIns="47352" rtlCol="0" anchor="ctr"/>
          <a:lstStyle/>
          <a:p>
            <a:endParaRPr lang="en-US" dirty="0"/>
          </a:p>
        </p:txBody>
      </p:sp>
      <p:sp>
        <p:nvSpPr>
          <p:cNvPr id="5" name="Notes Placeholder 4"/>
          <p:cNvSpPr>
            <a:spLocks noGrp="1"/>
          </p:cNvSpPr>
          <p:nvPr>
            <p:ph type="body" sz="quarter" idx="3"/>
          </p:nvPr>
        </p:nvSpPr>
        <p:spPr>
          <a:xfrm>
            <a:off x="730859" y="4620496"/>
            <a:ext cx="5853483" cy="3780555"/>
          </a:xfrm>
          <a:prstGeom prst="rect">
            <a:avLst/>
          </a:prstGeom>
        </p:spPr>
        <p:txBody>
          <a:bodyPr vert="horz" lIns="94704" tIns="47352" rIns="94704" bIns="473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737" y="9119831"/>
            <a:ext cx="3169810" cy="481370"/>
          </a:xfrm>
          <a:prstGeom prst="rect">
            <a:avLst/>
          </a:prstGeom>
        </p:spPr>
        <p:txBody>
          <a:bodyPr vert="horz" lIns="94704" tIns="47352" rIns="94704" bIns="47352" rtlCol="0" anchor="b"/>
          <a:lstStyle>
            <a:lvl1pPr algn="r">
              <a:defRPr sz="1200"/>
            </a:lvl1pPr>
          </a:lstStyle>
          <a:p>
            <a:fld id="{2AC37143-7C24-42A2-9646-92BDDC8C5D3A}" type="slidenum">
              <a:rPr lang="en-US" smtClean="0"/>
              <a:t>‹#›</a:t>
            </a:fld>
            <a:endParaRPr lang="en-US" dirty="0"/>
          </a:p>
        </p:txBody>
      </p:sp>
    </p:spTree>
    <p:extLst>
      <p:ext uri="{BB962C8B-B14F-4D97-AF65-F5344CB8AC3E}">
        <p14:creationId xmlns:p14="http://schemas.microsoft.com/office/powerpoint/2010/main" val="315463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chfp.uga.ed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af.edu/ces/publications/database/housing/outhouses-alaska.ph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N86gfJzOEJ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9048" y="4581200"/>
            <a:ext cx="5853483" cy="3780555"/>
          </a:xfrm>
        </p:spPr>
        <p:txBody>
          <a:bodyPr/>
          <a:lstStyle/>
          <a:p>
            <a:pPr algn="just"/>
            <a:r>
              <a:rPr lang="en-US" dirty="0"/>
              <a:t>Purchase dry or canned foods that your family will eat. Even better, can your own homegrown food!  </a:t>
            </a:r>
          </a:p>
          <a:p>
            <a:pPr algn="just"/>
            <a:endParaRPr lang="en-US" dirty="0"/>
          </a:p>
          <a:p>
            <a:pPr algn="just"/>
            <a:r>
              <a:rPr lang="en-US" dirty="0"/>
              <a:t>Dry goods can be vacuumed sealed in canning jars, mylar bags, or plastic bags that are made for specific vacuum sealers. Install an oxygen absorber for real long shelf life.</a:t>
            </a:r>
          </a:p>
          <a:p>
            <a:pPr algn="just"/>
            <a:endParaRPr lang="en-US" dirty="0"/>
          </a:p>
          <a:p>
            <a:pPr algn="just"/>
            <a:r>
              <a:rPr lang="en-US" dirty="0"/>
              <a:t>Buying in bulk at a bulk food store can save a lot of money on some products. Oatmeal can be bought in very large containers which work out to $0.05/serving.  However, to make sure the oatmeal lasts longer in the pantry, consider sealing smaller quantities in mylar bags or canning jars.</a:t>
            </a:r>
          </a:p>
          <a:p>
            <a:pPr algn="just"/>
            <a:endParaRPr lang="en-US" dirty="0"/>
          </a:p>
          <a:p>
            <a:r>
              <a:rPr lang="en-US" dirty="0"/>
              <a:t>National Center for Home Food Preservation - </a:t>
            </a:r>
            <a:r>
              <a:rPr lang="en-US" dirty="0">
                <a:hlinkClick r:id="rId3"/>
              </a:rPr>
              <a:t>https://nchfp.uga.edu/</a:t>
            </a:r>
            <a:r>
              <a:rPr lang="en-US" dirty="0"/>
              <a:t> </a:t>
            </a:r>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1</a:t>
            </a:fld>
            <a:endParaRPr lang="en-US" dirty="0"/>
          </a:p>
        </p:txBody>
      </p:sp>
    </p:spTree>
    <p:extLst>
      <p:ext uri="{BB962C8B-B14F-4D97-AF65-F5344CB8AC3E}">
        <p14:creationId xmlns:p14="http://schemas.microsoft.com/office/powerpoint/2010/main" val="198839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non-potable water from outside to fill the tank on back of toilet. Set a brick or two in the tank to replace some of the water volume.</a:t>
            </a:r>
          </a:p>
          <a:p>
            <a:endParaRPr lang="en-US" dirty="0"/>
          </a:p>
          <a:p>
            <a:r>
              <a:rPr lang="en-US" dirty="0"/>
              <a:t>Use the regular toilet and line it with a trash bag. Duct tape the edges of the bag to the toilet to prevent the bag from coming off. Add kitty litter to absorb liquid and smells. Replace when needed.</a:t>
            </a:r>
          </a:p>
          <a:p>
            <a:endParaRPr lang="en-US" dirty="0"/>
          </a:p>
          <a:p>
            <a:r>
              <a:rPr lang="en-US" dirty="0"/>
              <a:t>The first method is by far the most sanitary and less smelly!  However, if you have no available water, try the second method.</a:t>
            </a:r>
          </a:p>
          <a:p>
            <a:endParaRPr lang="en-US" dirty="0"/>
          </a:p>
          <a:p>
            <a:r>
              <a:rPr lang="en-US" dirty="0"/>
              <a:t>Or use a-5 gallon bucket, toilet seat and double line it with trash bags. After leaving a deposit in the bucket add kitty litter or saw dust or wood chips to cover the smell. A small amount of bleach could also be added if desired. Replace the trash bags often. (You might want to double bag the bucket.</a:t>
            </a:r>
          </a:p>
          <a:p>
            <a:endParaRPr lang="en-US" dirty="0"/>
          </a:p>
          <a:p>
            <a:r>
              <a:rPr lang="en-US" dirty="0"/>
              <a:t>This toilet idea will cost about $20 and the materials can be found at Walmart. Look for the toilet top in the camping section. The 5-gallon bucket can be found in the paint section.</a:t>
            </a:r>
          </a:p>
          <a:p>
            <a:endParaRPr lang="en-US" dirty="0"/>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10</a:t>
            </a:fld>
            <a:endParaRPr lang="en-US" dirty="0"/>
          </a:p>
        </p:txBody>
      </p:sp>
    </p:spTree>
    <p:extLst>
      <p:ext uri="{BB962C8B-B14F-4D97-AF65-F5344CB8AC3E}">
        <p14:creationId xmlns:p14="http://schemas.microsoft.com/office/powerpoint/2010/main" val="1634461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composting toilet uses no power or water to start with and could be a great asset during a power outage, as it would be one less thing to worry about. The idea is to separate liquid from the solid, compost the solid and use as fertilizer.</a:t>
            </a:r>
          </a:p>
          <a:p>
            <a:endParaRPr lang="en-US" dirty="0"/>
          </a:p>
          <a:p>
            <a:r>
              <a:rPr lang="en-US" dirty="0"/>
              <a:t>If you are planning on a composting toilet, this is a permanent solution.  This is not something you roll out for a disaster.  This can be expensive to set up. If you already have a conventional gravity fed septic tank and leach field system, its best to stay with that.  However, if you are building a new home, that would be the time to add the composting toilet.</a:t>
            </a:r>
          </a:p>
        </p:txBody>
      </p:sp>
      <p:sp>
        <p:nvSpPr>
          <p:cNvPr id="4" name="Slide Number Placeholder 3"/>
          <p:cNvSpPr>
            <a:spLocks noGrp="1"/>
          </p:cNvSpPr>
          <p:nvPr>
            <p:ph type="sldNum" sz="quarter" idx="10"/>
          </p:nvPr>
        </p:nvSpPr>
        <p:spPr/>
        <p:txBody>
          <a:bodyPr/>
          <a:lstStyle/>
          <a:p>
            <a:fld id="{2AC37143-7C24-42A2-9646-92BDDC8C5D3A}" type="slidenum">
              <a:rPr lang="en-US" smtClean="0"/>
              <a:t>11</a:t>
            </a:fld>
            <a:endParaRPr lang="en-US" dirty="0"/>
          </a:p>
        </p:txBody>
      </p:sp>
    </p:spTree>
    <p:extLst>
      <p:ext uri="{BB962C8B-B14F-4D97-AF65-F5344CB8AC3E}">
        <p14:creationId xmlns:p14="http://schemas.microsoft.com/office/powerpoint/2010/main" val="49913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had before indoor plumbing and it still exists today at remote camps.</a:t>
            </a:r>
          </a:p>
          <a:p>
            <a:r>
              <a:rPr lang="en-US" dirty="0"/>
              <a:t>Just be aware that the hole needs to be of a certain size and the soil stable (so that it doesn’t collapse under the outhouse).  You should have some lime on hand to help keep it fresh and sanitary.</a:t>
            </a:r>
          </a:p>
          <a:p>
            <a:endParaRPr lang="en-US" dirty="0"/>
          </a:p>
          <a:p>
            <a:r>
              <a:rPr lang="en-US" dirty="0">
                <a:hlinkClick r:id="rId3"/>
              </a:rPr>
              <a:t>https://www.uaf.edu/ces/publications/database/housing/outhouses-alaska.php</a:t>
            </a:r>
            <a:r>
              <a:rPr lang="en-US" dirty="0"/>
              <a:t> </a:t>
            </a:r>
          </a:p>
          <a:p>
            <a:endParaRPr lang="en-US" dirty="0"/>
          </a:p>
          <a:p>
            <a:r>
              <a:rPr lang="en-US" dirty="0">
                <a:hlinkClick r:id="rId4"/>
              </a:rPr>
              <a:t>https://www.youtube.com/watch?v=N86gfJzOEJg</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12</a:t>
            </a:fld>
            <a:endParaRPr lang="en-US" dirty="0"/>
          </a:p>
        </p:txBody>
      </p:sp>
    </p:spTree>
    <p:extLst>
      <p:ext uri="{BB962C8B-B14F-4D97-AF65-F5344CB8AC3E}">
        <p14:creationId xmlns:p14="http://schemas.microsoft.com/office/powerpoint/2010/main" val="371305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It is very important that kitchen surfaces be kept very clean and sanitary. During a disaster, medical services may not be available and pharmacies may not be open.  Getting sick during a disaster can may matters far worse.</a:t>
            </a:r>
          </a:p>
          <a:p>
            <a:pPr algn="just"/>
            <a:endParaRPr lang="en-US" sz="1000" dirty="0"/>
          </a:p>
          <a:p>
            <a:pPr algn="just"/>
            <a:r>
              <a:rPr lang="en-US" dirty="0"/>
              <a:t>While liquid bleach does expire and lose its effect over time, there are also concentrated bleach granules that store more compactly. Then you can "make" bleach by diluting in water. </a:t>
            </a:r>
          </a:p>
          <a:p>
            <a:pPr algn="just"/>
            <a:endParaRPr lang="en-US" sz="1000" dirty="0"/>
          </a:p>
          <a:p>
            <a:pPr algn="l"/>
            <a:r>
              <a:rPr lang="en-US" sz="1000" b="1" i="0" u="none" strike="noStrike" baseline="0" dirty="0">
                <a:solidFill>
                  <a:srgbClr val="000000"/>
                </a:solidFill>
              </a:rPr>
              <a:t>Making Bleach Solution from Dry Bleach Powder </a:t>
            </a:r>
            <a:r>
              <a:rPr lang="en-US" sz="1000" i="0" u="none" strike="noStrike" baseline="0" dirty="0">
                <a:solidFill>
                  <a:srgbClr val="000000"/>
                </a:solidFill>
              </a:rPr>
              <a:t>(Jay Whimpey, </a:t>
            </a:r>
            <a:r>
              <a:rPr lang="en-US" sz="1000" dirty="0">
                <a:solidFill>
                  <a:srgbClr val="000000"/>
                </a:solidFill>
              </a:rPr>
              <a:t>of </a:t>
            </a:r>
            <a:r>
              <a:rPr lang="en-US" sz="1000" i="0" u="none" strike="noStrike" baseline="0" dirty="0">
                <a:solidFill>
                  <a:srgbClr val="000000"/>
                </a:solidFill>
              </a:rPr>
              <a:t>The American Civil Defense Association)</a:t>
            </a:r>
          </a:p>
          <a:p>
            <a:r>
              <a:rPr lang="en-US" sz="1000" b="0" i="0" u="none" strike="noStrike" baseline="0" dirty="0">
                <a:solidFill>
                  <a:srgbClr val="000000"/>
                </a:solidFill>
              </a:rPr>
              <a:t>Place one gallon of clean water in a clean plastic container. A jug previously used for a 6% bleach solution is ideal since it is already marked. </a:t>
            </a:r>
          </a:p>
          <a:p>
            <a:r>
              <a:rPr lang="en-US" sz="1000" b="0" i="0" u="none" strike="noStrike" baseline="0" dirty="0">
                <a:solidFill>
                  <a:srgbClr val="000000"/>
                </a:solidFill>
              </a:rPr>
              <a:t>Pour one cup of water out of the container to make sure there is room for the dry bleach powder or granules in the container. </a:t>
            </a:r>
          </a:p>
          <a:p>
            <a:r>
              <a:rPr lang="en-US" sz="1000" b="0" i="0" u="none" strike="noStrike" baseline="0" dirty="0">
                <a:solidFill>
                  <a:srgbClr val="000000"/>
                </a:solidFill>
              </a:rPr>
              <a:t>Pour one and 4/10ths of a cup of bleach granules into the container, seal the container, and gently agitate to help the granules mix and dissolve in the water. </a:t>
            </a:r>
          </a:p>
          <a:p>
            <a:r>
              <a:rPr lang="en-US" sz="1000" b="0" i="0" u="none" strike="noStrike" baseline="0" dirty="0">
                <a:solidFill>
                  <a:srgbClr val="000000"/>
                </a:solidFill>
              </a:rPr>
              <a:t>Allow the granules several hours to completely dissolve and then the bleach solution can be used to disinfect the water using instructions for 6% bleach solutions. </a:t>
            </a:r>
          </a:p>
          <a:p>
            <a:r>
              <a:rPr lang="en-US" sz="1000" b="0" i="0" u="none" strike="noStrike" baseline="0" dirty="0">
                <a:solidFill>
                  <a:srgbClr val="000000"/>
                </a:solidFill>
              </a:rPr>
              <a:t>Smaller amounts of liquid bleach can be mixed by simply using the same ratio. For example, one quart of bleach solution can be prepared by using one quart of water and 0.35 cups of dry bleach powder. A one-third cup measure would work great. This does not have to be precise since there is a chance to add more to the water being disinfected in the final treatment step. </a:t>
            </a:r>
          </a:p>
          <a:p>
            <a:endParaRPr lang="en-US" sz="1000" b="0" i="0" u="none" strike="noStrike" baseline="0" dirty="0">
              <a:solidFill>
                <a:srgbClr val="000000"/>
              </a:solidFill>
            </a:endParaRPr>
          </a:p>
          <a:p>
            <a:r>
              <a:rPr lang="en-US" sz="1000" b="1" i="0" u="none" strike="noStrike" baseline="0" dirty="0">
                <a:solidFill>
                  <a:srgbClr val="000000"/>
                </a:solidFill>
              </a:rPr>
              <a:t>**WARNING: This is a concentrated bleach solution not to be consumed directly!** </a:t>
            </a:r>
            <a:endParaRPr lang="en-US" sz="1000" dirty="0"/>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13</a:t>
            </a:fld>
            <a:endParaRPr lang="en-US" dirty="0"/>
          </a:p>
        </p:txBody>
      </p:sp>
    </p:spTree>
    <p:extLst>
      <p:ext uri="{BB962C8B-B14F-4D97-AF65-F5344CB8AC3E}">
        <p14:creationId xmlns:p14="http://schemas.microsoft.com/office/powerpoint/2010/main" val="2287678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idea even when there is no disaster.  Everyone in your family should know basic first aid, even the kids.  First aid for children will be very basic. Purchase a good First Aid Handbook. The American Red Cross, American Medical Association and the Boy Scouts of America all have good reference books.</a:t>
            </a:r>
          </a:p>
          <a:p>
            <a:endParaRPr lang="en-US" dirty="0"/>
          </a:p>
          <a:p>
            <a:r>
              <a:rPr lang="en-US" dirty="0"/>
              <a:t>Even if emergency medical services are available, it could be hours before they can reach you.  Bleeding to death simply because you don’t know bleeding control, isn’t tragic, it’s stupid.</a:t>
            </a:r>
          </a:p>
          <a:p>
            <a:endParaRPr lang="en-US" dirty="0"/>
          </a:p>
          <a:p>
            <a:r>
              <a:rPr lang="en-US" dirty="0"/>
              <a:t>Most commercially produced family first aid kits have very basic medical supplies.  There is nothing in there for broken bones or several bleeding.  Consider adding tourniquets, splints, large bandages and other items for major injuries.</a:t>
            </a:r>
          </a:p>
          <a:p>
            <a:endParaRPr lang="en-US" dirty="0"/>
          </a:p>
          <a:p>
            <a:r>
              <a:rPr lang="en-US" dirty="0"/>
              <a:t>Firefighters and EMTs may want to invest their own EMS jump kit for home use.</a:t>
            </a:r>
          </a:p>
        </p:txBody>
      </p:sp>
      <p:sp>
        <p:nvSpPr>
          <p:cNvPr id="4" name="Slide Number Placeholder 3"/>
          <p:cNvSpPr>
            <a:spLocks noGrp="1"/>
          </p:cNvSpPr>
          <p:nvPr>
            <p:ph type="sldNum" sz="quarter" idx="10"/>
          </p:nvPr>
        </p:nvSpPr>
        <p:spPr/>
        <p:txBody>
          <a:bodyPr/>
          <a:lstStyle/>
          <a:p>
            <a:fld id="{2AC37143-7C24-42A2-9646-92BDDC8C5D3A}" type="slidenum">
              <a:rPr lang="en-US" smtClean="0"/>
              <a:t>14</a:t>
            </a:fld>
            <a:endParaRPr lang="en-US" dirty="0"/>
          </a:p>
        </p:txBody>
      </p:sp>
    </p:spTree>
    <p:extLst>
      <p:ext uri="{BB962C8B-B14F-4D97-AF65-F5344CB8AC3E}">
        <p14:creationId xmlns:p14="http://schemas.microsoft.com/office/powerpoint/2010/main" val="263404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operate camping stoves and bar-b-ques indoors.  Carbon monoxide can be emitted from these appliances. In an enclosed space, this can be deadly.</a:t>
            </a:r>
          </a:p>
          <a:p>
            <a:endParaRPr lang="en-US" dirty="0"/>
          </a:p>
          <a:p>
            <a:r>
              <a:rPr lang="en-US" dirty="0"/>
              <a:t>Of course, if you are planning on cooking inside on or in a woodstove or outdoors on a fireplace, you’ll need a good stock of seasoned firewood.</a:t>
            </a:r>
          </a:p>
        </p:txBody>
      </p:sp>
      <p:sp>
        <p:nvSpPr>
          <p:cNvPr id="4" name="Slide Number Placeholder 3"/>
          <p:cNvSpPr>
            <a:spLocks noGrp="1"/>
          </p:cNvSpPr>
          <p:nvPr>
            <p:ph type="sldNum" sz="quarter" idx="10"/>
          </p:nvPr>
        </p:nvSpPr>
        <p:spPr/>
        <p:txBody>
          <a:bodyPr/>
          <a:lstStyle/>
          <a:p>
            <a:fld id="{2AC37143-7C24-42A2-9646-92BDDC8C5D3A}" type="slidenum">
              <a:rPr lang="en-US" smtClean="0"/>
              <a:t>2</a:t>
            </a:fld>
            <a:endParaRPr lang="en-US" dirty="0"/>
          </a:p>
        </p:txBody>
      </p:sp>
    </p:spTree>
    <p:extLst>
      <p:ext uri="{BB962C8B-B14F-4D97-AF65-F5344CB8AC3E}">
        <p14:creationId xmlns:p14="http://schemas.microsoft.com/office/powerpoint/2010/main" val="150183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Heating your home without electricity, unless you already do, may be a long-term investment.  Well before a disaster event, plan out how you plan on heating your home during a power outage.  Research it extensively to ensure that you do not damage your home or kill your family with CO fumes.</a:t>
            </a:r>
          </a:p>
          <a:p>
            <a:pPr algn="just"/>
            <a:endParaRPr lang="en-US" dirty="0"/>
          </a:p>
          <a:p>
            <a:pPr algn="just"/>
            <a:r>
              <a:rPr lang="en-US" dirty="0"/>
              <a:t>You will also need to plan out and stockpile your fuel source, whether it is seasoned firewood, propane bottles or wood pellets.</a:t>
            </a:r>
          </a:p>
        </p:txBody>
      </p:sp>
      <p:sp>
        <p:nvSpPr>
          <p:cNvPr id="4" name="Slide Number Placeholder 3"/>
          <p:cNvSpPr>
            <a:spLocks noGrp="1"/>
          </p:cNvSpPr>
          <p:nvPr>
            <p:ph type="sldNum" sz="quarter" idx="10"/>
          </p:nvPr>
        </p:nvSpPr>
        <p:spPr/>
        <p:txBody>
          <a:bodyPr/>
          <a:lstStyle/>
          <a:p>
            <a:fld id="{2AC37143-7C24-42A2-9646-92BDDC8C5D3A}" type="slidenum">
              <a:rPr lang="en-US" smtClean="0"/>
              <a:t>3</a:t>
            </a:fld>
            <a:endParaRPr lang="en-US" dirty="0"/>
          </a:p>
        </p:txBody>
      </p:sp>
    </p:spTree>
    <p:extLst>
      <p:ext uri="{BB962C8B-B14F-4D97-AF65-F5344CB8AC3E}">
        <p14:creationId xmlns:p14="http://schemas.microsoft.com/office/powerpoint/2010/main" val="96316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what you are doing.  During a disaster, too many people try to jury-rig up something they are not very familiar with.  This usually ends very badly.</a:t>
            </a:r>
          </a:p>
        </p:txBody>
      </p:sp>
      <p:sp>
        <p:nvSpPr>
          <p:cNvPr id="4" name="Slide Number Placeholder 3"/>
          <p:cNvSpPr>
            <a:spLocks noGrp="1"/>
          </p:cNvSpPr>
          <p:nvPr>
            <p:ph type="sldNum" sz="quarter" idx="10"/>
          </p:nvPr>
        </p:nvSpPr>
        <p:spPr/>
        <p:txBody>
          <a:bodyPr/>
          <a:lstStyle/>
          <a:p>
            <a:fld id="{2AC37143-7C24-42A2-9646-92BDDC8C5D3A}" type="slidenum">
              <a:rPr lang="en-US" smtClean="0"/>
              <a:t>4</a:t>
            </a:fld>
            <a:endParaRPr lang="en-US" dirty="0"/>
          </a:p>
        </p:txBody>
      </p:sp>
    </p:spTree>
    <p:extLst>
      <p:ext uri="{BB962C8B-B14F-4D97-AF65-F5344CB8AC3E}">
        <p14:creationId xmlns:p14="http://schemas.microsoft.com/office/powerpoint/2010/main" val="235912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one killer during many Winter and Ice Storms is carbon monoxide poisoning.  </a:t>
            </a:r>
          </a:p>
          <a:p>
            <a:endParaRPr lang="en-US" dirty="0"/>
          </a:p>
          <a:p>
            <a:r>
              <a:rPr lang="en-US" dirty="0"/>
              <a:t>The most common symptoms of carbon monoxide (CO) poisoning are headache, dizziness, weakness, upset stomach, vomiting, chest pain, and confusion.  CO symptoms are often described as “flu-like.” </a:t>
            </a:r>
          </a:p>
          <a:p>
            <a:endParaRPr lang="en-US" dirty="0"/>
          </a:p>
          <a:p>
            <a:r>
              <a:rPr lang="en-US" dirty="0"/>
              <a:t>If you breathe in a lot of CO, it can cause </a:t>
            </a:r>
            <a:r>
              <a:rPr lang="en-US" i="0" dirty="0">
                <a:solidFill>
                  <a:srgbClr val="222222"/>
                </a:solidFill>
                <a:effectLst/>
                <a:highlight>
                  <a:srgbClr val="FFFFFF"/>
                </a:highlight>
              </a:rPr>
              <a:t>unconsciousness</a:t>
            </a:r>
            <a:r>
              <a:rPr lang="en-US" dirty="0"/>
              <a:t> or death. People who are sleeping or drunk can die from CO poisoning before they have symptoms.</a:t>
            </a:r>
          </a:p>
          <a:p>
            <a:endParaRPr lang="en-US" dirty="0"/>
          </a:p>
          <a:p>
            <a:r>
              <a:rPr lang="en-US" dirty="0"/>
              <a:t>We recommend that you have a battery-operated carbon monoxide detector in your home.</a:t>
            </a:r>
          </a:p>
          <a:p>
            <a:endParaRPr lang="en-US" dirty="0"/>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475" y="6596555"/>
            <a:ext cx="1702943" cy="1804495"/>
          </a:xfrm>
          <a:prstGeom prst="rect">
            <a:avLst/>
          </a:prstGeom>
        </p:spPr>
      </p:pic>
    </p:spTree>
    <p:extLst>
      <p:ext uri="{BB962C8B-B14F-4D97-AF65-F5344CB8AC3E}">
        <p14:creationId xmlns:p14="http://schemas.microsoft.com/office/powerpoint/2010/main" val="3372425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sense in trying to keep the entire house warm (unless you have a wood stove that can heat the whole house) with your disaster expedient heat source.</a:t>
            </a:r>
          </a:p>
          <a:p>
            <a:endParaRPr lang="en-US" dirty="0"/>
          </a:p>
          <a:p>
            <a:r>
              <a:rPr lang="en-US" dirty="0"/>
              <a:t>Close off all rooms that you do not need, and only heat the room(s) that you need, such as a single bedroom and connected bathroom.  This will greatly reduce your heat load.</a:t>
            </a:r>
          </a:p>
          <a:p>
            <a:endParaRPr lang="en-US" dirty="0"/>
          </a:p>
          <a:p>
            <a:r>
              <a:rPr lang="en-US" dirty="0"/>
              <a:t>And remember to be drinking all that water you stored. (You may want to move the water to the area of the house that is being heated, so that it doesn’t freeze).</a:t>
            </a:r>
          </a:p>
        </p:txBody>
      </p:sp>
      <p:sp>
        <p:nvSpPr>
          <p:cNvPr id="4" name="Slide Number Placeholder 3"/>
          <p:cNvSpPr>
            <a:spLocks noGrp="1"/>
          </p:cNvSpPr>
          <p:nvPr>
            <p:ph type="sldNum" sz="quarter" idx="10"/>
          </p:nvPr>
        </p:nvSpPr>
        <p:spPr/>
        <p:txBody>
          <a:bodyPr/>
          <a:lstStyle/>
          <a:p>
            <a:fld id="{2AC37143-7C24-42A2-9646-92BDDC8C5D3A}" type="slidenum">
              <a:rPr lang="en-US" smtClean="0"/>
              <a:t>6</a:t>
            </a:fld>
            <a:endParaRPr lang="en-US" dirty="0"/>
          </a:p>
        </p:txBody>
      </p:sp>
    </p:spTree>
    <p:extLst>
      <p:ext uri="{BB962C8B-B14F-4D97-AF65-F5344CB8AC3E}">
        <p14:creationId xmlns:p14="http://schemas.microsoft.com/office/powerpoint/2010/main" val="1056239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cs typeface="Arial" panose="020B0604020202020204" pitchFamily="34" charset="0"/>
              </a:rPr>
              <a:t>Hygiene is especially important in a disaster. </a:t>
            </a:r>
          </a:p>
          <a:p>
            <a:pPr algn="just"/>
            <a:endParaRPr lang="en-US" dirty="0">
              <a:cs typeface="Arial" panose="020B0604020202020204" pitchFamily="34" charset="0"/>
            </a:endParaRPr>
          </a:p>
          <a:p>
            <a:pPr algn="just"/>
            <a:r>
              <a:rPr lang="en-US" dirty="0">
                <a:cs typeface="Arial" panose="020B0604020202020204" pitchFamily="34" charset="0"/>
              </a:rPr>
              <a:t>Clean, safe water is essential for proper hygiene and handwashing.</a:t>
            </a:r>
          </a:p>
          <a:p>
            <a:pPr algn="just"/>
            <a:endParaRPr lang="en-US" dirty="0"/>
          </a:p>
          <a:p>
            <a:pPr algn="just"/>
            <a:r>
              <a:rPr lang="en-US" dirty="0"/>
              <a:t>It may be difficult to stay clean during a disaster, but it is very important.  Use clean dishes. Wash your hands.  Be sanitary.</a:t>
            </a:r>
          </a:p>
          <a:p>
            <a:pPr algn="just"/>
            <a:endParaRPr lang="en-US" dirty="0"/>
          </a:p>
          <a:p>
            <a:pPr algn="just"/>
            <a:r>
              <a:rPr lang="en-US" dirty="0"/>
              <a:t>During a disaster, you do not want to get sick.</a:t>
            </a:r>
          </a:p>
        </p:txBody>
      </p:sp>
      <p:sp>
        <p:nvSpPr>
          <p:cNvPr id="4" name="Slide Number Placeholder 3"/>
          <p:cNvSpPr>
            <a:spLocks noGrp="1"/>
          </p:cNvSpPr>
          <p:nvPr>
            <p:ph type="sldNum" sz="quarter" idx="10"/>
          </p:nvPr>
        </p:nvSpPr>
        <p:spPr/>
        <p:txBody>
          <a:bodyPr/>
          <a:lstStyle/>
          <a:p>
            <a:fld id="{2AC37143-7C24-42A2-9646-92BDDC8C5D3A}" type="slidenum">
              <a:rPr lang="en-US" smtClean="0"/>
              <a:t>7</a:t>
            </a:fld>
            <a:endParaRPr lang="en-US" dirty="0"/>
          </a:p>
        </p:txBody>
      </p:sp>
    </p:spTree>
    <p:extLst>
      <p:ext uri="{BB962C8B-B14F-4D97-AF65-F5344CB8AC3E}">
        <p14:creationId xmlns:p14="http://schemas.microsoft.com/office/powerpoint/2010/main" val="171937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If you can not shower or bath then take a sponge (or washcloth) bath.  </a:t>
            </a:r>
            <a:r>
              <a:rPr lang="en-US" dirty="0"/>
              <a:t>Use a basin of “clean” outside water.</a:t>
            </a:r>
          </a:p>
          <a:p>
            <a:endParaRPr lang="en-US" dirty="0"/>
          </a:p>
          <a:p>
            <a:r>
              <a:rPr lang="en-US" dirty="0"/>
              <a:t>Baby wipes provide the cleaning agents, a refreshing feel and also remove dirt as well. A quick wipe down of all the important parts can keep you happier and healthier.</a:t>
            </a:r>
          </a:p>
          <a:p>
            <a:endParaRPr lang="en-US" dirty="0"/>
          </a:p>
          <a:p>
            <a:r>
              <a:rPr lang="en-US" dirty="0"/>
              <a:t>Alcohol based hand sanitizer is good for killing germs on hands.  Don’t take a bath using hand sanitizer though!</a:t>
            </a:r>
          </a:p>
        </p:txBody>
      </p:sp>
      <p:sp>
        <p:nvSpPr>
          <p:cNvPr id="4" name="Slide Number Placeholder 3"/>
          <p:cNvSpPr>
            <a:spLocks noGrp="1"/>
          </p:cNvSpPr>
          <p:nvPr>
            <p:ph type="sldNum" sz="quarter" idx="10"/>
          </p:nvPr>
        </p:nvSpPr>
        <p:spPr/>
        <p:txBody>
          <a:bodyPr/>
          <a:lstStyle/>
          <a:p>
            <a:fld id="{2AC37143-7C24-42A2-9646-92BDDC8C5D3A}" type="slidenum">
              <a:rPr lang="en-US" smtClean="0"/>
              <a:t>8</a:t>
            </a:fld>
            <a:endParaRPr lang="en-US" dirty="0"/>
          </a:p>
        </p:txBody>
      </p:sp>
    </p:spTree>
    <p:extLst>
      <p:ext uri="{BB962C8B-B14F-4D97-AF65-F5344CB8AC3E}">
        <p14:creationId xmlns:p14="http://schemas.microsoft.com/office/powerpoint/2010/main" val="2846986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r>
              <a:rPr lang="en-US" dirty="0">
                <a:cs typeface="Arial" panose="020B0604020202020204" pitchFamily="34" charset="0"/>
              </a:rPr>
              <a:t>Have a good stock of toothpaste, tooth-brushes, and mouthwash.</a:t>
            </a:r>
          </a:p>
          <a:p>
            <a:pPr marL="0" lvl="1" algn="just"/>
            <a:endParaRPr lang="en-US" dirty="0">
              <a:cs typeface="Arial" panose="020B0604020202020204" pitchFamily="34" charset="0"/>
            </a:endParaRPr>
          </a:p>
          <a:p>
            <a:pPr marL="0" lvl="1" algn="just"/>
            <a:r>
              <a:rPr lang="en-US" dirty="0">
                <a:cs typeface="Arial" panose="020B0604020202020204" pitchFamily="34" charset="0"/>
              </a:rPr>
              <a:t>While water is short, you can brush your teeth like normal but rinse with mouthwash. This will keep your mouth clean and reduce water required. </a:t>
            </a:r>
          </a:p>
          <a:p>
            <a:pPr marL="0" lvl="1" algn="just"/>
            <a:endParaRPr lang="en-US" dirty="0">
              <a:cs typeface="Arial" panose="020B0604020202020204" pitchFamily="34" charset="0"/>
            </a:endParaRPr>
          </a:p>
          <a:p>
            <a:pPr marL="0" lvl="1" algn="just"/>
            <a:r>
              <a:rPr lang="en-US" dirty="0">
                <a:cs typeface="Arial" panose="020B0604020202020204" pitchFamily="34" charset="0"/>
              </a:rPr>
              <a:t>In a pinch, baking soda can be used in place of toothpaste.</a:t>
            </a:r>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9</a:t>
            </a:fld>
            <a:endParaRPr lang="en-US" dirty="0"/>
          </a:p>
        </p:txBody>
      </p:sp>
    </p:spTree>
    <p:extLst>
      <p:ext uri="{BB962C8B-B14F-4D97-AF65-F5344CB8AC3E}">
        <p14:creationId xmlns:p14="http://schemas.microsoft.com/office/powerpoint/2010/main" val="318822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Food</a:t>
            </a:r>
          </a:p>
        </p:txBody>
      </p:sp>
      <p:sp>
        <p:nvSpPr>
          <p:cNvPr id="3" name="Content Placeholder 2"/>
          <p:cNvSpPr>
            <a:spLocks noGrp="1"/>
          </p:cNvSpPr>
          <p:nvPr>
            <p:ph idx="1"/>
          </p:nvPr>
        </p:nvSpPr>
        <p:spPr>
          <a:xfrm>
            <a:off x="250367" y="1251858"/>
            <a:ext cx="7391404" cy="5388428"/>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Learn the various ways to store food long term.</a:t>
            </a:r>
          </a:p>
          <a:p>
            <a:pPr lvl="1"/>
            <a:r>
              <a:rPr lang="en-US" sz="3000" dirty="0">
                <a:solidFill>
                  <a:schemeClr val="tx1"/>
                </a:solidFill>
                <a:latin typeface="Arial" panose="020B0604020202020204" pitchFamily="34" charset="0"/>
                <a:cs typeface="Arial" panose="020B0604020202020204" pitchFamily="34" charset="0"/>
              </a:rPr>
              <a:t>Home Canning</a:t>
            </a:r>
          </a:p>
          <a:p>
            <a:pPr lvl="1"/>
            <a:r>
              <a:rPr lang="en-US" sz="3000" dirty="0">
                <a:solidFill>
                  <a:schemeClr val="tx1"/>
                </a:solidFill>
                <a:latin typeface="Arial" panose="020B0604020202020204" pitchFamily="34" charset="0"/>
                <a:cs typeface="Arial" panose="020B0604020202020204" pitchFamily="34" charset="0"/>
              </a:rPr>
              <a:t>Freeze Drying</a:t>
            </a:r>
          </a:p>
          <a:p>
            <a:pPr lvl="1"/>
            <a:r>
              <a:rPr lang="en-US" sz="3000" dirty="0">
                <a:solidFill>
                  <a:schemeClr val="tx1"/>
                </a:solidFill>
                <a:latin typeface="Arial" panose="020B0604020202020204" pitchFamily="34" charset="0"/>
                <a:cs typeface="Arial" panose="020B0604020202020204" pitchFamily="34" charset="0"/>
              </a:rPr>
              <a:t>Dehydrated Food</a:t>
            </a:r>
          </a:p>
          <a:p>
            <a:pPr lvl="1"/>
            <a:r>
              <a:rPr lang="en-US" sz="3000" dirty="0">
                <a:solidFill>
                  <a:schemeClr val="tx1"/>
                </a:solidFill>
                <a:latin typeface="Arial" panose="020B0604020202020204" pitchFamily="34" charset="0"/>
                <a:cs typeface="Arial" panose="020B0604020202020204" pitchFamily="34" charset="0"/>
              </a:rPr>
              <a:t>Vacuum Sealing &amp; Oxygen Absorbers</a:t>
            </a:r>
          </a:p>
          <a:p>
            <a:r>
              <a:rPr lang="en-US" sz="3200" dirty="0">
                <a:solidFill>
                  <a:schemeClr val="tx1"/>
                </a:solidFill>
                <a:latin typeface="Arial" panose="020B0604020202020204" pitchFamily="34" charset="0"/>
                <a:cs typeface="Arial" panose="020B0604020202020204" pitchFamily="34" charset="0"/>
              </a:rPr>
              <a:t>Consider buying in bulk and repackaging into smaller containers.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355301"/>
            <a:ext cx="4517574" cy="3260241"/>
          </a:xfrm>
          <a:prstGeom prst="rect">
            <a:avLst/>
          </a:prstGeom>
        </p:spPr>
      </p:pic>
    </p:spTree>
    <p:extLst>
      <p:ext uri="{BB962C8B-B14F-4D97-AF65-F5344CB8AC3E}">
        <p14:creationId xmlns:p14="http://schemas.microsoft.com/office/powerpoint/2010/main" val="252210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Toilet</a:t>
            </a:r>
          </a:p>
        </p:txBody>
      </p:sp>
      <p:sp>
        <p:nvSpPr>
          <p:cNvPr id="3" name="Content Placeholder 2"/>
          <p:cNvSpPr>
            <a:spLocks noGrp="1"/>
          </p:cNvSpPr>
          <p:nvPr>
            <p:ph idx="1"/>
          </p:nvPr>
        </p:nvSpPr>
        <p:spPr>
          <a:xfrm>
            <a:off x="250367" y="1251859"/>
            <a:ext cx="8349347" cy="3788772"/>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Some ideas for disaster toilets include:</a:t>
            </a:r>
          </a:p>
          <a:p>
            <a:pPr lvl="1"/>
            <a:r>
              <a:rPr lang="en-US" sz="3000" dirty="0">
                <a:solidFill>
                  <a:schemeClr val="tx1"/>
                </a:solidFill>
                <a:latin typeface="Arial" panose="020B0604020202020204" pitchFamily="34" charset="0"/>
                <a:cs typeface="Arial" panose="020B0604020202020204" pitchFamily="34" charset="0"/>
              </a:rPr>
              <a:t>Manually fill the tank on the back of toilet with non-potable water.</a:t>
            </a:r>
          </a:p>
          <a:p>
            <a:pPr lvl="1"/>
            <a:r>
              <a:rPr lang="en-US" sz="3000" dirty="0">
                <a:solidFill>
                  <a:schemeClr val="tx1"/>
                </a:solidFill>
                <a:latin typeface="Arial" panose="020B0604020202020204" pitchFamily="34" charset="0"/>
                <a:cs typeface="Arial" panose="020B0604020202020204" pitchFamily="34" charset="0"/>
              </a:rPr>
              <a:t>Line the toilet bowl with a trash bag.</a:t>
            </a:r>
          </a:p>
          <a:p>
            <a:pPr lvl="1"/>
            <a:r>
              <a:rPr lang="en-US" sz="3000" dirty="0">
                <a:solidFill>
                  <a:schemeClr val="tx1"/>
                </a:solidFill>
                <a:latin typeface="Arial" panose="020B0604020202020204" pitchFamily="34" charset="0"/>
                <a:cs typeface="Arial" panose="020B0604020202020204" pitchFamily="34" charset="0"/>
              </a:rPr>
              <a:t>Use a 5-gallon bucket with camp toilet seat.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914" y="122463"/>
            <a:ext cx="3621315" cy="27159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8210" y="3031673"/>
            <a:ext cx="3327218" cy="3659558"/>
          </a:xfrm>
          <a:prstGeom prst="rect">
            <a:avLst/>
          </a:prstGeom>
        </p:spPr>
      </p:pic>
    </p:spTree>
    <p:extLst>
      <p:ext uri="{BB962C8B-B14F-4D97-AF65-F5344CB8AC3E}">
        <p14:creationId xmlns:p14="http://schemas.microsoft.com/office/powerpoint/2010/main" val="21913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Toilet</a:t>
            </a:r>
          </a:p>
        </p:txBody>
      </p:sp>
      <p:sp>
        <p:nvSpPr>
          <p:cNvPr id="3" name="Content Placeholder 2"/>
          <p:cNvSpPr>
            <a:spLocks noGrp="1"/>
          </p:cNvSpPr>
          <p:nvPr>
            <p:ph idx="1"/>
          </p:nvPr>
        </p:nvSpPr>
        <p:spPr>
          <a:xfrm>
            <a:off x="250367" y="1251858"/>
            <a:ext cx="8131633" cy="5344885"/>
          </a:xfrm>
        </p:spPr>
        <p:txBody>
          <a:bodyPr>
            <a:normAutofit/>
          </a:bodyPr>
          <a:lstStyle/>
          <a:p>
            <a:pPr lvl="1"/>
            <a:r>
              <a:rPr lang="en-US" sz="3000" dirty="0">
                <a:solidFill>
                  <a:schemeClr val="tx1"/>
                </a:solidFill>
                <a:latin typeface="Arial" panose="020B0604020202020204" pitchFamily="34" charset="0"/>
                <a:cs typeface="Arial" panose="020B0604020202020204" pitchFamily="34" charset="0"/>
              </a:rPr>
              <a:t>A composting toilet uses no power or water.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2155371"/>
            <a:ext cx="3418114" cy="3418114"/>
          </a:xfrm>
          <a:prstGeom prst="rect">
            <a:avLst/>
          </a:prstGeom>
        </p:spPr>
      </p:pic>
    </p:spTree>
    <p:extLst>
      <p:ext uri="{BB962C8B-B14F-4D97-AF65-F5344CB8AC3E}">
        <p14:creationId xmlns:p14="http://schemas.microsoft.com/office/powerpoint/2010/main" val="3996665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fontScale="90000"/>
          </a:bodyPr>
          <a:lstStyle/>
          <a:p>
            <a:r>
              <a:rPr lang="en-US" sz="4000" dirty="0">
                <a:latin typeface="Arial Black" panose="020B0A04020102020204" pitchFamily="34" charset="0"/>
              </a:rPr>
              <a:t>An old-fashioned Toilet – The Privy</a:t>
            </a:r>
          </a:p>
        </p:txBody>
      </p:sp>
      <p:sp>
        <p:nvSpPr>
          <p:cNvPr id="3" name="Content Placeholder 2"/>
          <p:cNvSpPr>
            <a:spLocks noGrp="1"/>
          </p:cNvSpPr>
          <p:nvPr>
            <p:ph idx="1"/>
          </p:nvPr>
        </p:nvSpPr>
        <p:spPr>
          <a:xfrm>
            <a:off x="250368" y="1251858"/>
            <a:ext cx="5366662" cy="5344885"/>
          </a:xfrm>
        </p:spPr>
        <p:txBody>
          <a:bodyPr>
            <a:normAutofit/>
          </a:bodyPr>
          <a:lstStyle/>
          <a:p>
            <a:pPr lvl="1"/>
            <a:r>
              <a:rPr lang="en-US" sz="3000" dirty="0">
                <a:solidFill>
                  <a:schemeClr val="tx1"/>
                </a:solidFill>
                <a:latin typeface="Arial" panose="020B0604020202020204" pitchFamily="34" charset="0"/>
                <a:cs typeface="Arial" panose="020B0604020202020204" pitchFamily="34" charset="0"/>
              </a:rPr>
              <a:t>Build an outhouse (Privy). This of course would need to be in place before the ground freezes.</a:t>
            </a:r>
          </a:p>
          <a:p>
            <a:pPr lvl="1"/>
            <a:r>
              <a:rPr lang="en-US" sz="3000" dirty="0">
                <a:solidFill>
                  <a:schemeClr val="tx1"/>
                </a:solidFill>
                <a:latin typeface="Arial" panose="020B0604020202020204" pitchFamily="34" charset="0"/>
                <a:cs typeface="Arial" panose="020B0604020202020204" pitchFamily="34" charset="0"/>
              </a:rPr>
              <a:t>Many communities or states require a plumbing permit even though its not connected to your plumbing.</a:t>
            </a:r>
          </a:p>
          <a:p>
            <a:endParaRPr lang="en-US" sz="3200"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528" y="1123610"/>
            <a:ext cx="3388874" cy="5601380"/>
          </a:xfrm>
          <a:prstGeom prst="rect">
            <a:avLst/>
          </a:prstGeom>
        </p:spPr>
      </p:pic>
    </p:spTree>
    <p:extLst>
      <p:ext uri="{BB962C8B-B14F-4D97-AF65-F5344CB8AC3E}">
        <p14:creationId xmlns:p14="http://schemas.microsoft.com/office/powerpoint/2010/main" val="86746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Kitchen sanitation</a:t>
            </a:r>
          </a:p>
        </p:txBody>
      </p:sp>
      <p:sp>
        <p:nvSpPr>
          <p:cNvPr id="3" name="Content Placeholder 2"/>
          <p:cNvSpPr>
            <a:spLocks noGrp="1"/>
          </p:cNvSpPr>
          <p:nvPr>
            <p:ph idx="1"/>
          </p:nvPr>
        </p:nvSpPr>
        <p:spPr>
          <a:xfrm>
            <a:off x="250368" y="1251858"/>
            <a:ext cx="7369632" cy="5344885"/>
          </a:xfrm>
        </p:spPr>
        <p:txBody>
          <a:bodyPr>
            <a:normAutofit/>
          </a:bodyPr>
          <a:lstStyle/>
          <a:p>
            <a:pPr lvl="1"/>
            <a:r>
              <a:rPr lang="en-US" sz="3000" dirty="0">
                <a:solidFill>
                  <a:schemeClr val="tx1"/>
                </a:solidFill>
                <a:latin typeface="Arial" panose="020B0604020202020204" pitchFamily="34" charset="0"/>
                <a:cs typeface="Arial" panose="020B0604020202020204" pitchFamily="34" charset="0"/>
              </a:rPr>
              <a:t>Bleach is the greatest cleaner and killer of all things nasty. </a:t>
            </a:r>
          </a:p>
          <a:p>
            <a:pPr lvl="1"/>
            <a:r>
              <a:rPr lang="en-US" sz="3000" dirty="0">
                <a:solidFill>
                  <a:schemeClr val="tx1"/>
                </a:solidFill>
                <a:latin typeface="Arial" panose="020B0604020202020204" pitchFamily="34" charset="0"/>
                <a:cs typeface="Arial" panose="020B0604020202020204" pitchFamily="34" charset="0"/>
              </a:rPr>
              <a:t>Liquid bleach does lose its effect over time</a:t>
            </a:r>
          </a:p>
          <a:p>
            <a:pPr lvl="1"/>
            <a:r>
              <a:rPr lang="en-US" sz="3000" dirty="0">
                <a:solidFill>
                  <a:schemeClr val="tx1"/>
                </a:solidFill>
                <a:latin typeface="Arial" panose="020B0604020202020204" pitchFamily="34" charset="0"/>
                <a:cs typeface="Arial" panose="020B0604020202020204" pitchFamily="34" charset="0"/>
              </a:rPr>
              <a:t>Concentrated bleach granules.</a:t>
            </a:r>
          </a:p>
          <a:p>
            <a:pPr lvl="1"/>
            <a:r>
              <a:rPr lang="en-US" sz="3000" dirty="0">
                <a:solidFill>
                  <a:schemeClr val="tx1"/>
                </a:solidFill>
                <a:latin typeface="Arial" panose="020B0604020202020204" pitchFamily="34" charset="0"/>
                <a:cs typeface="Arial" panose="020B0604020202020204" pitchFamily="34" charset="0"/>
              </a:rPr>
              <a:t>Bleach wipes.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942" y="1936750"/>
            <a:ext cx="3625486" cy="2824857"/>
          </a:xfrm>
          <a:prstGeom prst="rect">
            <a:avLst/>
          </a:prstGeom>
        </p:spPr>
      </p:pic>
    </p:spTree>
    <p:extLst>
      <p:ext uri="{BB962C8B-B14F-4D97-AF65-F5344CB8AC3E}">
        <p14:creationId xmlns:p14="http://schemas.microsoft.com/office/powerpoint/2010/main" val="278201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Medical Needs</a:t>
            </a:r>
          </a:p>
        </p:txBody>
      </p:sp>
      <p:sp>
        <p:nvSpPr>
          <p:cNvPr id="3" name="Content Placeholder 2"/>
          <p:cNvSpPr>
            <a:spLocks noGrp="1"/>
          </p:cNvSpPr>
          <p:nvPr>
            <p:ph idx="1"/>
          </p:nvPr>
        </p:nvSpPr>
        <p:spPr>
          <a:xfrm>
            <a:off x="171449" y="1251858"/>
            <a:ext cx="7024009" cy="5344885"/>
          </a:xfrm>
        </p:spPr>
        <p:txBody>
          <a:bodyPr>
            <a:normAutofit/>
          </a:bodyPr>
          <a:lstStyle/>
          <a:p>
            <a:pPr lvl="1"/>
            <a:r>
              <a:rPr lang="en-US" sz="3000" dirty="0">
                <a:solidFill>
                  <a:schemeClr val="tx1"/>
                </a:solidFill>
                <a:latin typeface="Arial" panose="020B0604020202020204" pitchFamily="34" charset="0"/>
                <a:cs typeface="Arial" panose="020B0604020202020204" pitchFamily="34" charset="0"/>
              </a:rPr>
              <a:t>The likelihood of injuries during a disaster is high.</a:t>
            </a:r>
          </a:p>
          <a:p>
            <a:pPr lvl="1"/>
            <a:r>
              <a:rPr lang="en-US" sz="3000" dirty="0">
                <a:solidFill>
                  <a:schemeClr val="tx1"/>
                </a:solidFill>
                <a:latin typeface="Arial" panose="020B0604020202020204" pitchFamily="34" charset="0"/>
                <a:cs typeface="Arial" panose="020B0604020202020204" pitchFamily="34" charset="0"/>
              </a:rPr>
              <a:t>Have a well-stocked first aid kit.</a:t>
            </a:r>
          </a:p>
          <a:p>
            <a:pPr lvl="1"/>
            <a:r>
              <a:rPr lang="en-US" sz="3000" dirty="0">
                <a:solidFill>
                  <a:schemeClr val="tx1"/>
                </a:solidFill>
                <a:latin typeface="Arial" panose="020B0604020202020204" pitchFamily="34" charset="0"/>
                <a:cs typeface="Arial" panose="020B0604020202020204" pitchFamily="34" charset="0"/>
              </a:rPr>
              <a:t>Train all family members, even children, in basic first aid. </a:t>
            </a:r>
          </a:p>
          <a:p>
            <a:pPr lvl="1"/>
            <a:r>
              <a:rPr lang="en-US" sz="3000" dirty="0">
                <a:solidFill>
                  <a:schemeClr val="tx1"/>
                </a:solidFill>
                <a:latin typeface="Arial" panose="020B0604020202020204" pitchFamily="34" charset="0"/>
                <a:cs typeface="Arial" panose="020B0604020202020204" pitchFamily="34" charset="0"/>
              </a:rPr>
              <a:t>Your family’s life will be dependent on what you do.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893" y="522515"/>
            <a:ext cx="5029199" cy="2873828"/>
          </a:xfrm>
          <a:prstGeom prst="rect">
            <a:avLst/>
          </a:prstGeom>
        </p:spPr>
      </p:pic>
    </p:spTree>
    <p:extLst>
      <p:ext uri="{BB962C8B-B14F-4D97-AF65-F5344CB8AC3E}">
        <p14:creationId xmlns:p14="http://schemas.microsoft.com/office/powerpoint/2010/main" val="382337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fontScale="90000"/>
          </a:bodyPr>
          <a:lstStyle/>
          <a:p>
            <a:r>
              <a:rPr lang="en-US" sz="4000" dirty="0">
                <a:latin typeface="Arial Black" panose="020B0A04020102020204" pitchFamily="34" charset="0"/>
              </a:rPr>
              <a:t>Cooking safely without electricity</a:t>
            </a:r>
          </a:p>
        </p:txBody>
      </p:sp>
      <p:sp>
        <p:nvSpPr>
          <p:cNvPr id="3" name="Content Placeholder 2"/>
          <p:cNvSpPr>
            <a:spLocks noGrp="1"/>
          </p:cNvSpPr>
          <p:nvPr>
            <p:ph idx="1"/>
          </p:nvPr>
        </p:nvSpPr>
        <p:spPr>
          <a:xfrm>
            <a:off x="250367" y="1251858"/>
            <a:ext cx="7130147" cy="5388428"/>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 Propane and wood cook stoves</a:t>
            </a:r>
          </a:p>
          <a:p>
            <a:r>
              <a:rPr lang="en-US" sz="3200" dirty="0">
                <a:solidFill>
                  <a:schemeClr val="tx1"/>
                </a:solidFill>
                <a:latin typeface="Arial" panose="020B0604020202020204" pitchFamily="34" charset="0"/>
                <a:cs typeface="Arial" panose="020B0604020202020204" pitchFamily="34" charset="0"/>
              </a:rPr>
              <a:t> Camping Stoves and Bar-B-Que Grills – outside only!</a:t>
            </a:r>
          </a:p>
          <a:p>
            <a:r>
              <a:rPr lang="en-US" sz="3200" dirty="0">
                <a:solidFill>
                  <a:schemeClr val="tx1"/>
                </a:solidFill>
                <a:latin typeface="Arial" panose="020B0604020202020204" pitchFamily="34" charset="0"/>
                <a:cs typeface="Arial" panose="020B0604020202020204" pitchFamily="34" charset="0"/>
              </a:rPr>
              <a:t> Woodstove tops</a:t>
            </a:r>
          </a:p>
          <a:p>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Sternos</a:t>
            </a:r>
            <a:endParaRPr lang="en-US" sz="3200" dirty="0">
              <a:solidFill>
                <a:schemeClr val="tx1"/>
              </a:solidFill>
              <a:latin typeface="Arial" panose="020B0604020202020204" pitchFamily="34" charset="0"/>
              <a:cs typeface="Arial" panose="020B0604020202020204" pitchFamily="34" charset="0"/>
            </a:endParaRPr>
          </a:p>
          <a:p>
            <a:r>
              <a:rPr lang="en-US" sz="3200" dirty="0">
                <a:solidFill>
                  <a:schemeClr val="tx1"/>
                </a:solidFill>
                <a:latin typeface="Arial" panose="020B0604020202020204" pitchFamily="34" charset="0"/>
                <a:cs typeface="Arial" panose="020B0604020202020204" pitchFamily="34" charset="0"/>
              </a:rPr>
              <a:t> Outdoor fireplaces</a:t>
            </a:r>
          </a:p>
          <a:p>
            <a:endParaRPr lang="en-US" sz="32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827" y="1251858"/>
            <a:ext cx="2895600" cy="2895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279" y="4497161"/>
            <a:ext cx="2857500" cy="2143125"/>
          </a:xfrm>
          <a:prstGeom prst="rect">
            <a:avLst/>
          </a:prstGeom>
        </p:spPr>
      </p:pic>
    </p:spTree>
    <p:extLst>
      <p:ext uri="{BB962C8B-B14F-4D97-AF65-F5344CB8AC3E}">
        <p14:creationId xmlns:p14="http://schemas.microsoft.com/office/powerpoint/2010/main" val="153660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Heating Your Home</a:t>
            </a:r>
          </a:p>
        </p:txBody>
      </p:sp>
      <p:sp>
        <p:nvSpPr>
          <p:cNvPr id="3" name="Content Placeholder 2"/>
          <p:cNvSpPr>
            <a:spLocks noGrp="1"/>
          </p:cNvSpPr>
          <p:nvPr>
            <p:ph idx="1"/>
          </p:nvPr>
        </p:nvSpPr>
        <p:spPr>
          <a:xfrm>
            <a:off x="250367" y="1251858"/>
            <a:ext cx="9764490" cy="5344885"/>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Wood Stoves</a:t>
            </a:r>
          </a:p>
          <a:p>
            <a:r>
              <a:rPr lang="en-US" sz="3200" dirty="0">
                <a:solidFill>
                  <a:schemeClr val="tx1"/>
                </a:solidFill>
                <a:latin typeface="Arial" panose="020B0604020202020204" pitchFamily="34" charset="0"/>
                <a:cs typeface="Arial" panose="020B0604020202020204" pitchFamily="34" charset="0"/>
              </a:rPr>
              <a:t>Non-Electric pellet stoves</a:t>
            </a:r>
          </a:p>
          <a:p>
            <a:r>
              <a:rPr lang="en-US" sz="3200" dirty="0">
                <a:solidFill>
                  <a:schemeClr val="tx1"/>
                </a:solidFill>
                <a:latin typeface="Arial" panose="020B0604020202020204" pitchFamily="34" charset="0"/>
                <a:cs typeface="Arial" panose="020B0604020202020204" pitchFamily="34" charset="0"/>
              </a:rPr>
              <a:t>Non-Electric wall-mounted vented propane heaters</a:t>
            </a:r>
          </a:p>
          <a:p>
            <a:r>
              <a:rPr lang="en-US" sz="3200" dirty="0">
                <a:solidFill>
                  <a:schemeClr val="tx1"/>
                </a:solidFill>
                <a:latin typeface="Arial" panose="020B0604020202020204" pitchFamily="34" charset="0"/>
                <a:cs typeface="Arial" panose="020B0604020202020204" pitchFamily="34" charset="0"/>
              </a:rPr>
              <a:t>Portable Propane Heaters </a:t>
            </a:r>
          </a:p>
          <a:p>
            <a:r>
              <a:rPr lang="en-US" sz="3200" dirty="0">
                <a:solidFill>
                  <a:schemeClr val="tx1"/>
                </a:solidFill>
                <a:latin typeface="Arial" panose="020B0604020202020204" pitchFamily="34" charset="0"/>
                <a:cs typeface="Arial" panose="020B0604020202020204" pitchFamily="34" charset="0"/>
              </a:rPr>
              <a:t>Portable kerosene convention heaters</a:t>
            </a:r>
          </a:p>
          <a:p>
            <a:r>
              <a:rPr lang="en-US" sz="3200" dirty="0">
                <a:solidFill>
                  <a:schemeClr val="tx1"/>
                </a:solidFill>
                <a:latin typeface="Arial" panose="020B0604020202020204" pitchFamily="34" charset="0"/>
                <a:cs typeface="Arial" panose="020B0604020202020204" pitchFamily="34" charset="0"/>
              </a:rPr>
              <a:t>Take care to allow fresh air to enter room and to have a battery-operated CO monitor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0" y="152400"/>
            <a:ext cx="2612574" cy="26125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600" y="3701142"/>
            <a:ext cx="2754086" cy="2754086"/>
          </a:xfrm>
          <a:prstGeom prst="rect">
            <a:avLst/>
          </a:prstGeom>
        </p:spPr>
      </p:pic>
    </p:spTree>
    <p:extLst>
      <p:ext uri="{BB962C8B-B14F-4D97-AF65-F5344CB8AC3E}">
        <p14:creationId xmlns:p14="http://schemas.microsoft.com/office/powerpoint/2010/main" val="98672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Staying Warm</a:t>
            </a:r>
          </a:p>
        </p:txBody>
      </p:sp>
      <p:sp>
        <p:nvSpPr>
          <p:cNvPr id="3" name="Content Placeholder 2"/>
          <p:cNvSpPr>
            <a:spLocks noGrp="1"/>
          </p:cNvSpPr>
          <p:nvPr>
            <p:ph idx="1"/>
          </p:nvPr>
        </p:nvSpPr>
        <p:spPr>
          <a:xfrm>
            <a:off x="250368" y="1251858"/>
            <a:ext cx="8201300" cy="5388428"/>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During Disasters, too many people have either burned their homes down or poisoned themselves with carbon monoxide.  You need to plan how to stay warm in your home safety.</a:t>
            </a:r>
          </a:p>
          <a:p>
            <a:endParaRPr lang="en-US" sz="32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668" y="185057"/>
            <a:ext cx="3413760" cy="25603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8860" y="3332390"/>
            <a:ext cx="2619375" cy="2981325"/>
          </a:xfrm>
          <a:prstGeom prst="rect">
            <a:avLst/>
          </a:prstGeom>
        </p:spPr>
      </p:pic>
    </p:spTree>
    <p:extLst>
      <p:ext uri="{BB962C8B-B14F-4D97-AF65-F5344CB8AC3E}">
        <p14:creationId xmlns:p14="http://schemas.microsoft.com/office/powerpoint/2010/main" val="411853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Carbon Monoxide (co) poisoning</a:t>
            </a:r>
          </a:p>
        </p:txBody>
      </p:sp>
      <p:sp>
        <p:nvSpPr>
          <p:cNvPr id="3" name="Content Placeholder 2"/>
          <p:cNvSpPr>
            <a:spLocks noGrp="1"/>
          </p:cNvSpPr>
          <p:nvPr>
            <p:ph idx="1"/>
          </p:nvPr>
        </p:nvSpPr>
        <p:spPr>
          <a:xfrm>
            <a:off x="250368" y="1251858"/>
            <a:ext cx="8403776" cy="5344885"/>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CO is colorless and odorless and can kill quickly.</a:t>
            </a:r>
          </a:p>
          <a:p>
            <a:r>
              <a:rPr lang="en-US" sz="3200" dirty="0">
                <a:solidFill>
                  <a:schemeClr val="tx1"/>
                </a:solidFill>
                <a:latin typeface="Arial" panose="020B0604020202020204" pitchFamily="34" charset="0"/>
                <a:cs typeface="Arial" panose="020B0604020202020204" pitchFamily="34" charset="0"/>
              </a:rPr>
              <a:t>Found in fumes produced any time you burn fuel in cars, small engines, stoves, lanterns, grills, fireplaces, gas ranges, or furnaces. </a:t>
            </a:r>
          </a:p>
          <a:p>
            <a:r>
              <a:rPr lang="en-US" sz="3200" dirty="0">
                <a:solidFill>
                  <a:schemeClr val="tx1"/>
                </a:solidFill>
                <a:latin typeface="Arial" panose="020B0604020202020204" pitchFamily="34" charset="0"/>
                <a:cs typeface="Arial" panose="020B0604020202020204" pitchFamily="34" charset="0"/>
              </a:rPr>
              <a:t>CO can build up indoors and poison people and animals who breathe it.</a:t>
            </a:r>
          </a:p>
          <a:p>
            <a:endParaRPr lang="en-US" sz="32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975" y="2287742"/>
            <a:ext cx="3307080" cy="2304288"/>
          </a:xfrm>
          <a:prstGeom prst="rect">
            <a:avLst/>
          </a:prstGeom>
        </p:spPr>
      </p:pic>
    </p:spTree>
    <p:extLst>
      <p:ext uri="{BB962C8B-B14F-4D97-AF65-F5344CB8AC3E}">
        <p14:creationId xmlns:p14="http://schemas.microsoft.com/office/powerpoint/2010/main" val="275208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Staying Warm</a:t>
            </a:r>
          </a:p>
        </p:txBody>
      </p:sp>
      <p:sp>
        <p:nvSpPr>
          <p:cNvPr id="3" name="Content Placeholder 2"/>
          <p:cNvSpPr>
            <a:spLocks noGrp="1"/>
          </p:cNvSpPr>
          <p:nvPr>
            <p:ph idx="1"/>
          </p:nvPr>
        </p:nvSpPr>
        <p:spPr>
          <a:xfrm>
            <a:off x="250367" y="1251858"/>
            <a:ext cx="9764490" cy="5344885"/>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Close off rooms you do not need to heat</a:t>
            </a:r>
          </a:p>
          <a:p>
            <a:r>
              <a:rPr lang="en-US" sz="3200" dirty="0">
                <a:solidFill>
                  <a:schemeClr val="tx1"/>
                </a:solidFill>
                <a:latin typeface="Arial" panose="020B0604020202020204" pitchFamily="34" charset="0"/>
                <a:cs typeface="Arial" panose="020B0604020202020204" pitchFamily="34" charset="0"/>
              </a:rPr>
              <a:t>Wear layered clothing</a:t>
            </a:r>
          </a:p>
          <a:p>
            <a:r>
              <a:rPr lang="en-US" sz="3200" dirty="0">
                <a:solidFill>
                  <a:schemeClr val="tx1"/>
                </a:solidFill>
                <a:latin typeface="Arial" panose="020B0604020202020204" pitchFamily="34" charset="0"/>
                <a:cs typeface="Arial" panose="020B0604020202020204" pitchFamily="34" charset="0"/>
              </a:rPr>
              <a:t>Use sleeping bags and warm blankets</a:t>
            </a:r>
          </a:p>
          <a:p>
            <a:r>
              <a:rPr lang="en-US" sz="3200" dirty="0">
                <a:solidFill>
                  <a:schemeClr val="tx1"/>
                </a:solidFill>
                <a:latin typeface="Arial" panose="020B0604020202020204" pitchFamily="34" charset="0"/>
                <a:cs typeface="Arial" panose="020B0604020202020204" pitchFamily="34" charset="0"/>
              </a:rPr>
              <a:t>Set up and stay inside a tent in your living room</a:t>
            </a:r>
          </a:p>
          <a:p>
            <a:r>
              <a:rPr lang="en-US" sz="3200" dirty="0">
                <a:solidFill>
                  <a:schemeClr val="tx1"/>
                </a:solidFill>
                <a:latin typeface="Arial" panose="020B0604020202020204" pitchFamily="34" charset="0"/>
                <a:cs typeface="Arial" panose="020B0604020202020204" pitchFamily="34" charset="0"/>
              </a:rPr>
              <a:t>Stay hydrated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616" y="239486"/>
            <a:ext cx="3804558" cy="2536372"/>
          </a:xfrm>
          <a:prstGeom prst="rect">
            <a:avLst/>
          </a:prstGeom>
        </p:spPr>
      </p:pic>
    </p:spTree>
    <p:extLst>
      <p:ext uri="{BB962C8B-B14F-4D97-AF65-F5344CB8AC3E}">
        <p14:creationId xmlns:p14="http://schemas.microsoft.com/office/powerpoint/2010/main" val="212934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Sanitation</a:t>
            </a:r>
          </a:p>
        </p:txBody>
      </p:sp>
      <p:sp>
        <p:nvSpPr>
          <p:cNvPr id="3" name="Content Placeholder 2"/>
          <p:cNvSpPr>
            <a:spLocks noGrp="1"/>
          </p:cNvSpPr>
          <p:nvPr>
            <p:ph idx="1"/>
          </p:nvPr>
        </p:nvSpPr>
        <p:spPr>
          <a:xfrm>
            <a:off x="250367" y="2125980"/>
            <a:ext cx="9764490" cy="4470763"/>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The number one killer in history is poor sanitation. Don’t let it claim you during a disaster.</a:t>
            </a:r>
          </a:p>
          <a:p>
            <a:r>
              <a:rPr lang="en-US" sz="3200" dirty="0">
                <a:solidFill>
                  <a:schemeClr val="tx1"/>
                </a:solidFill>
                <a:latin typeface="Arial" panose="020B0604020202020204" pitchFamily="34" charset="0"/>
                <a:cs typeface="Arial" panose="020B0604020202020204" pitchFamily="34" charset="0"/>
              </a:rPr>
              <a:t>Good basic personal hygiene and handwashing are critical to help prevent the spread of illness and disease.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71" y="315686"/>
            <a:ext cx="3544388" cy="2463943"/>
          </a:xfrm>
          <a:prstGeom prst="rect">
            <a:avLst/>
          </a:prstGeom>
        </p:spPr>
      </p:pic>
    </p:spTree>
    <p:extLst>
      <p:ext uri="{BB962C8B-B14F-4D97-AF65-F5344CB8AC3E}">
        <p14:creationId xmlns:p14="http://schemas.microsoft.com/office/powerpoint/2010/main" val="110563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Washing</a:t>
            </a:r>
          </a:p>
        </p:txBody>
      </p:sp>
      <p:sp>
        <p:nvSpPr>
          <p:cNvPr id="3" name="Content Placeholder 2"/>
          <p:cNvSpPr>
            <a:spLocks noGrp="1"/>
          </p:cNvSpPr>
          <p:nvPr>
            <p:ph idx="1"/>
          </p:nvPr>
        </p:nvSpPr>
        <p:spPr>
          <a:xfrm>
            <a:off x="250368" y="1251859"/>
            <a:ext cx="7369632" cy="3777342"/>
          </a:xfrm>
        </p:spPr>
        <p:txBody>
          <a:bodyPr>
            <a:normAutofit/>
          </a:bodyPr>
          <a:lstStyle/>
          <a:p>
            <a:pPr lvl="1"/>
            <a:r>
              <a:rPr lang="en-US" sz="3000" dirty="0">
                <a:solidFill>
                  <a:schemeClr val="tx1"/>
                </a:solidFill>
                <a:latin typeface="Arial" panose="020B0604020202020204" pitchFamily="34" charset="0"/>
                <a:cs typeface="Arial" panose="020B0604020202020204" pitchFamily="34" charset="0"/>
              </a:rPr>
              <a:t>Alcohol based hand sanitizer.</a:t>
            </a:r>
          </a:p>
          <a:p>
            <a:pPr lvl="1"/>
            <a:r>
              <a:rPr lang="en-US" sz="3000" dirty="0">
                <a:solidFill>
                  <a:schemeClr val="tx1"/>
                </a:solidFill>
                <a:latin typeface="Arial" panose="020B0604020202020204" pitchFamily="34" charset="0"/>
                <a:cs typeface="Arial" panose="020B0604020202020204" pitchFamily="34" charset="0"/>
              </a:rPr>
              <a:t>Sponge bath with a basin of “clean” outside water, like rainwater</a:t>
            </a:r>
          </a:p>
          <a:p>
            <a:pPr lvl="1"/>
            <a:r>
              <a:rPr lang="en-US" sz="3000" dirty="0">
                <a:solidFill>
                  <a:schemeClr val="tx1"/>
                </a:solidFill>
                <a:latin typeface="Arial" panose="020B0604020202020204" pitchFamily="34" charset="0"/>
                <a:cs typeface="Arial" panose="020B0604020202020204" pitchFamily="34" charset="0"/>
              </a:rPr>
              <a:t>Baby wipes.</a:t>
            </a:r>
            <a:endParaRPr lang="en-US" sz="32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210" y="1066799"/>
            <a:ext cx="3394027" cy="4691743"/>
          </a:xfrm>
          <a:prstGeom prst="rect">
            <a:avLst/>
          </a:prstGeom>
        </p:spPr>
      </p:pic>
    </p:spTree>
    <p:extLst>
      <p:ext uri="{BB962C8B-B14F-4D97-AF65-F5344CB8AC3E}">
        <p14:creationId xmlns:p14="http://schemas.microsoft.com/office/powerpoint/2010/main" val="323449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Keeping Teeth Clean</a:t>
            </a:r>
          </a:p>
        </p:txBody>
      </p:sp>
      <p:sp>
        <p:nvSpPr>
          <p:cNvPr id="3" name="Content Placeholder 2"/>
          <p:cNvSpPr>
            <a:spLocks noGrp="1"/>
          </p:cNvSpPr>
          <p:nvPr>
            <p:ph idx="1"/>
          </p:nvPr>
        </p:nvSpPr>
        <p:spPr>
          <a:xfrm>
            <a:off x="250368" y="1251858"/>
            <a:ext cx="7369632" cy="5344885"/>
          </a:xfrm>
        </p:spPr>
        <p:txBody>
          <a:bodyPr>
            <a:normAutofit/>
          </a:bodyPr>
          <a:lstStyle/>
          <a:p>
            <a:pPr lvl="1"/>
            <a:r>
              <a:rPr lang="en-US" sz="3000" dirty="0">
                <a:solidFill>
                  <a:schemeClr val="tx1"/>
                </a:solidFill>
                <a:latin typeface="Arial" panose="020B0604020202020204" pitchFamily="34" charset="0"/>
                <a:cs typeface="Arial" panose="020B0604020202020204" pitchFamily="34" charset="0"/>
              </a:rPr>
              <a:t>Have a good stock of toothpaste, tooth-brushes, and mouthwash</a:t>
            </a:r>
          </a:p>
          <a:p>
            <a:pPr lvl="1"/>
            <a:r>
              <a:rPr lang="en-US" sz="3000" dirty="0">
                <a:solidFill>
                  <a:schemeClr val="tx1"/>
                </a:solidFill>
                <a:latin typeface="Arial" panose="020B0604020202020204" pitchFamily="34" charset="0"/>
                <a:cs typeface="Arial" panose="020B0604020202020204" pitchFamily="34" charset="0"/>
              </a:rPr>
              <a:t>While water is short, you can brush your teeth like normal but rinse with mouthwash.</a:t>
            </a:r>
          </a:p>
          <a:p>
            <a:pPr lvl="1"/>
            <a:r>
              <a:rPr lang="en-US" sz="3000" dirty="0">
                <a:solidFill>
                  <a:schemeClr val="tx1"/>
                </a:solidFill>
                <a:latin typeface="Arial" panose="020B0604020202020204" pitchFamily="34" charset="0"/>
                <a:cs typeface="Arial" panose="020B0604020202020204" pitchFamily="34" charset="0"/>
              </a:rPr>
              <a:t>In a pinch, baking soda can be used in place of toothpaste.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428" y="1730829"/>
            <a:ext cx="3810000" cy="3810000"/>
          </a:xfrm>
          <a:prstGeom prst="rect">
            <a:avLst/>
          </a:prstGeom>
        </p:spPr>
      </p:pic>
    </p:spTree>
    <p:extLst>
      <p:ext uri="{BB962C8B-B14F-4D97-AF65-F5344CB8AC3E}">
        <p14:creationId xmlns:p14="http://schemas.microsoft.com/office/powerpoint/2010/main" val="357445844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1831</TotalTime>
  <Words>2081</Words>
  <Application>Microsoft Macintosh PowerPoint</Application>
  <PresentationFormat>Widescreen</PresentationFormat>
  <Paragraphs>157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Century Gothic</vt:lpstr>
      <vt:lpstr>Wingdings 3</vt:lpstr>
      <vt:lpstr>Slice</vt:lpstr>
      <vt:lpstr>Food</vt:lpstr>
      <vt:lpstr>Cooking safely without electricity</vt:lpstr>
      <vt:lpstr>Heating Your Home</vt:lpstr>
      <vt:lpstr>Staying Warm</vt:lpstr>
      <vt:lpstr>Carbon Monoxide (co) poisoning</vt:lpstr>
      <vt:lpstr>Staying Warm</vt:lpstr>
      <vt:lpstr>Sanitation</vt:lpstr>
      <vt:lpstr>Washing</vt:lpstr>
      <vt:lpstr>Keeping Teeth Clean</vt:lpstr>
      <vt:lpstr>Toilet</vt:lpstr>
      <vt:lpstr>Toilet</vt:lpstr>
      <vt:lpstr>An old-fashioned Toilet – The Privy</vt:lpstr>
      <vt:lpstr>Kitchen sanitation</vt:lpstr>
      <vt:lpstr>Medical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Preparedness 101 Introduction to Being prepared</dc:title>
  <dc:creator>Dale Rowley</dc:creator>
  <cp:lastModifiedBy>Matthew Franklin</cp:lastModifiedBy>
  <cp:revision>143</cp:revision>
  <cp:lastPrinted>2018-03-27T21:04:07Z</cp:lastPrinted>
  <dcterms:created xsi:type="dcterms:W3CDTF">2018-02-08T13:28:56Z</dcterms:created>
  <dcterms:modified xsi:type="dcterms:W3CDTF">2024-08-20T20:19:13Z</dcterms:modified>
</cp:coreProperties>
</file>