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295" r:id="rId2"/>
    <p:sldId id="296" r:id="rId3"/>
    <p:sldId id="297" r:id="rId4"/>
    <p:sldId id="298" r:id="rId5"/>
    <p:sldId id="327" r:id="rId6"/>
    <p:sldId id="299" r:id="rId7"/>
    <p:sldId id="301" r:id="rId8"/>
    <p:sldId id="304" r:id="rId9"/>
    <p:sldId id="306" r:id="rId10"/>
    <p:sldId id="310" r:id="rId11"/>
    <p:sldId id="307" r:id="rId12"/>
    <p:sldId id="308" r:id="rId13"/>
    <p:sldId id="309" r:id="rId14"/>
    <p:sldId id="311" r:id="rId15"/>
    <p:sldId id="313" r:id="rId16"/>
    <p:sldId id="314" r:id="rId17"/>
    <p:sldId id="315" r:id="rId18"/>
    <p:sldId id="316" r:id="rId19"/>
    <p:sldId id="317" r:id="rId20"/>
    <p:sldId id="318" r:id="rId21"/>
    <p:sldId id="323" r:id="rId2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17AE7-4C6B-4560-85E1-7CA13C907FD7}" v="15" dt="2024-07-03T01:19:14.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3" autoAdjust="0"/>
    <p:restoredTop sz="86327" autoAdjust="0"/>
  </p:normalViewPr>
  <p:slideViewPr>
    <p:cSldViewPr snapToGrid="0">
      <p:cViewPr varScale="1">
        <p:scale>
          <a:sx n="110" d="100"/>
          <a:sy n="110" d="100"/>
        </p:scale>
        <p:origin x="976" y="168"/>
      </p:cViewPr>
      <p:guideLst/>
    </p:cSldViewPr>
  </p:slideViewPr>
  <p:outlineViewPr>
    <p:cViewPr>
      <p:scale>
        <a:sx n="33" d="100"/>
        <a:sy n="33" d="100"/>
      </p:scale>
      <p:origin x="0" y="-32268"/>
    </p:cViewPr>
  </p:outlineViewPr>
  <p:notesTextViewPr>
    <p:cViewPr>
      <p:scale>
        <a:sx n="3" d="2"/>
        <a:sy n="3" d="2"/>
      </p:scale>
      <p:origin x="0" y="0"/>
    </p:cViewPr>
  </p:notesTextViewPr>
  <p:sorterViewPr>
    <p:cViewPr varScale="1">
      <p:scale>
        <a:sx n="100" d="100"/>
        <a:sy n="100" d="100"/>
      </p:scale>
      <p:origin x="0" y="-15216"/>
    </p:cViewPr>
  </p:sorterViewPr>
  <p:notesViewPr>
    <p:cSldViewPr snapToGrid="0">
      <p:cViewPr>
        <p:scale>
          <a:sx n="100" d="100"/>
          <a:sy n="100" d="100"/>
        </p:scale>
        <p:origin x="1746" y="-19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sz="quarter" idx="1"/>
          </p:nvPr>
        </p:nvSpPr>
        <p:spPr>
          <a:xfrm>
            <a:off x="4143588" y="0"/>
            <a:ext cx="3169920" cy="481728"/>
          </a:xfrm>
          <a:prstGeom prst="rect">
            <a:avLst/>
          </a:prstGeom>
        </p:spPr>
        <p:txBody>
          <a:bodyPr vert="horz" lIns="96656" tIns="48328" rIns="96656" bIns="48328" rtlCol="0"/>
          <a:lstStyle>
            <a:lvl1pPr algn="r">
              <a:defRPr sz="1200"/>
            </a:lvl1pPr>
          </a:lstStyle>
          <a:p>
            <a:fld id="{B90DC365-CEC2-4FE6-97AF-BB092CD74A17}" type="datetimeFigureOut">
              <a:rPr lang="en-US" smtClean="0"/>
              <a:t>8/20/24</a:t>
            </a:fld>
            <a:endParaRPr lang="en-US" dirty="0"/>
          </a:p>
        </p:txBody>
      </p:sp>
      <p:sp>
        <p:nvSpPr>
          <p:cNvPr id="4" name="Footer Placeholder 3"/>
          <p:cNvSpPr>
            <a:spLocks noGrp="1"/>
          </p:cNvSpPr>
          <p:nvPr>
            <p:ph type="ftr" sz="quarter" idx="2"/>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2D3AF84B-6490-4FA4-894E-D31989567E5E}" type="slidenum">
              <a:rPr lang="en-US" smtClean="0"/>
              <a:t>‹#›</a:t>
            </a:fld>
            <a:endParaRPr lang="en-US" dirty="0"/>
          </a:p>
        </p:txBody>
      </p:sp>
    </p:spTree>
    <p:extLst>
      <p:ext uri="{BB962C8B-B14F-4D97-AF65-F5344CB8AC3E}">
        <p14:creationId xmlns:p14="http://schemas.microsoft.com/office/powerpoint/2010/main" val="392281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dirty="0"/>
          </a:p>
        </p:txBody>
      </p:sp>
      <p:sp>
        <p:nvSpPr>
          <p:cNvPr id="3" name="Date Placeholder 2"/>
          <p:cNvSpPr>
            <a:spLocks noGrp="1"/>
          </p:cNvSpPr>
          <p:nvPr>
            <p:ph type="dt" idx="1"/>
          </p:nvPr>
        </p:nvSpPr>
        <p:spPr>
          <a:xfrm>
            <a:off x="4143737" y="0"/>
            <a:ext cx="3169810" cy="481370"/>
          </a:xfrm>
          <a:prstGeom prst="rect">
            <a:avLst/>
          </a:prstGeom>
        </p:spPr>
        <p:txBody>
          <a:bodyPr vert="horz" lIns="94704" tIns="47352" rIns="94704" bIns="47352" rtlCol="0"/>
          <a:lstStyle>
            <a:lvl1pPr algn="r">
              <a:defRPr sz="1200"/>
            </a:lvl1pPr>
          </a:lstStyle>
          <a:p>
            <a:fld id="{50852D6A-1DFB-42F7-9C3C-32245B86058B}" type="datetimeFigureOut">
              <a:rPr lang="en-US" smtClean="0"/>
              <a:t>8/20/24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704" tIns="47352" rIns="94704" bIns="47352" rtlCol="0" anchor="ctr"/>
          <a:lstStyle/>
          <a:p>
            <a:endParaRPr lang="en-US" dirty="0"/>
          </a:p>
        </p:txBody>
      </p:sp>
      <p:sp>
        <p:nvSpPr>
          <p:cNvPr id="5" name="Notes Placeholder 4"/>
          <p:cNvSpPr>
            <a:spLocks noGrp="1"/>
          </p:cNvSpPr>
          <p:nvPr>
            <p:ph type="body" sz="quarter" idx="3"/>
          </p:nvPr>
        </p:nvSpPr>
        <p:spPr>
          <a:xfrm>
            <a:off x="730859" y="4620496"/>
            <a:ext cx="5853483" cy="3780555"/>
          </a:xfrm>
          <a:prstGeom prst="rect">
            <a:avLst/>
          </a:prstGeom>
        </p:spPr>
        <p:txBody>
          <a:bodyPr vert="horz" lIns="94704" tIns="47352" rIns="94704" bIns="473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737" y="9119831"/>
            <a:ext cx="3169810" cy="481370"/>
          </a:xfrm>
          <a:prstGeom prst="rect">
            <a:avLst/>
          </a:prstGeom>
        </p:spPr>
        <p:txBody>
          <a:bodyPr vert="horz" lIns="94704" tIns="47352" rIns="94704" bIns="47352" rtlCol="0" anchor="b"/>
          <a:lstStyle>
            <a:lvl1pPr algn="r">
              <a:defRPr sz="1200"/>
            </a:lvl1pPr>
          </a:lstStyle>
          <a:p>
            <a:fld id="{2AC37143-7C24-42A2-9646-92BDDC8C5D3A}" type="slidenum">
              <a:rPr lang="en-US" smtClean="0"/>
              <a:t>‹#›</a:t>
            </a:fld>
            <a:endParaRPr lang="en-US" dirty="0"/>
          </a:p>
        </p:txBody>
      </p:sp>
    </p:spTree>
    <p:extLst>
      <p:ext uri="{BB962C8B-B14F-4D97-AF65-F5344CB8AC3E}">
        <p14:creationId xmlns:p14="http://schemas.microsoft.com/office/powerpoint/2010/main" val="315463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cc.gov/wireless/bureau-divisions/mobility-division/general-mobile-radio-service-gmr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fcc.gov/wireless/bureau-divisions/mobility-division/citizens-band-radio-service-cbrs" TargetMode="External"/><Relationship Id="rId4" Type="http://schemas.openxmlformats.org/officeDocument/2006/relationships/hyperlink" Target="https://www.fcc.gov/wireless/bureau-divisions/mobility-division/family-radio-service-fr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too many people who rely on electricity for medical reasons who have no plans for what they are going to do when the lights go out.</a:t>
            </a:r>
          </a:p>
          <a:p>
            <a:endParaRPr lang="en-US" dirty="0"/>
          </a:p>
          <a:p>
            <a:r>
              <a:rPr lang="en-US" dirty="0"/>
              <a:t>If you are someone who relies on an electrical-dependent medical device (EDMD), you must have your own plan on what you are going to do!</a:t>
            </a:r>
          </a:p>
          <a:p>
            <a:endParaRPr lang="en-US" dirty="0"/>
          </a:p>
          <a:p>
            <a:r>
              <a:rPr lang="en-US" dirty="0"/>
              <a:t>You should speak with your family, medical provider and the supplier of your electrical dependent medical equipment before an emergency event occurs.  Waiting until a disaster occurs, and the lights go out is too late.  </a:t>
            </a:r>
          </a:p>
          <a:p>
            <a:endParaRPr lang="en-US" dirty="0"/>
          </a:p>
          <a:p>
            <a:r>
              <a:rPr lang="en-US" dirty="0"/>
              <a:t>If you do not have backup power, have a plan on where you are going to go and how you are going to get there.  Do not rely on the government to provide emergency shelters, it may not happen.</a:t>
            </a:r>
          </a:p>
          <a:p>
            <a:endParaRPr lang="en-US" dirty="0"/>
          </a:p>
          <a:p>
            <a:r>
              <a:rPr lang="en-US" dirty="0"/>
              <a:t>If you have a family member with an EDMD who lives elsewhere, ensure that your family member has a plan.  If you know a neighbor with an EDMD, reach out to them and help them to develop a plan.</a:t>
            </a:r>
          </a:p>
          <a:p>
            <a:endParaRPr lang="en-US" dirty="0"/>
          </a:p>
          <a:p>
            <a:r>
              <a:rPr lang="en-US" dirty="0"/>
              <a:t>Now, before the lights go out. </a:t>
            </a:r>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1</a:t>
            </a:fld>
            <a:endParaRPr lang="en-US" dirty="0"/>
          </a:p>
        </p:txBody>
      </p:sp>
    </p:spTree>
    <p:extLst>
      <p:ext uri="{BB962C8B-B14F-4D97-AF65-F5344CB8AC3E}">
        <p14:creationId xmlns:p14="http://schemas.microsoft.com/office/powerpoint/2010/main" val="33109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Management will make every effort to provide emergency public information before, during and after a disaster. But you need to help!</a:t>
            </a:r>
          </a:p>
          <a:p>
            <a:endParaRPr lang="en-US" dirty="0"/>
          </a:p>
          <a:p>
            <a:r>
              <a:rPr lang="en-US" dirty="0"/>
              <a:t>Have an off-grid way to receive emergency information.  Have a way to recharge your cellphone from a small solar charger.  Have a battery-operated, crank or solar AM/FM/NOAA radio available.  NOAA maintains the National Weather Service Alert Radio service and will send out emergency information 24/7.</a:t>
            </a:r>
          </a:p>
        </p:txBody>
      </p:sp>
      <p:sp>
        <p:nvSpPr>
          <p:cNvPr id="4" name="Slide Number Placeholder 3"/>
          <p:cNvSpPr>
            <a:spLocks noGrp="1"/>
          </p:cNvSpPr>
          <p:nvPr>
            <p:ph type="sldNum" sz="quarter" idx="10"/>
          </p:nvPr>
        </p:nvSpPr>
        <p:spPr/>
        <p:txBody>
          <a:bodyPr/>
          <a:lstStyle/>
          <a:p>
            <a:fld id="{2AC37143-7C24-42A2-9646-92BDDC8C5D3A}" type="slidenum">
              <a:rPr lang="en-US" smtClean="0"/>
              <a:t>10</a:t>
            </a:fld>
            <a:endParaRPr lang="en-US" dirty="0"/>
          </a:p>
        </p:txBody>
      </p:sp>
    </p:spTree>
    <p:extLst>
      <p:ext uri="{BB962C8B-B14F-4D97-AF65-F5344CB8AC3E}">
        <p14:creationId xmlns:p14="http://schemas.microsoft.com/office/powerpoint/2010/main" val="1567111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and County EMA will put out disaster information over commercial radio and television.  They will also utilize social media, websites and text alerts.  Don’t make them try to find you when it comes to providing information; tune in or sign up to notification services.</a:t>
            </a:r>
          </a:p>
          <a:p>
            <a:endParaRPr lang="en-US" dirty="0"/>
          </a:p>
          <a:p>
            <a:r>
              <a:rPr lang="en-US" dirty="0"/>
              <a:t>Unless you have a real emergency and need assistance, don’t call 911.  During an emergency, the 911 system has been overwhelmed because of people calling to ask questions.  911 needs to be left open for people with emergencies, not for people wondering if the road is blocked or asking when they will get their power back.  The 911 center doesn’t know when you will get your power back.</a:t>
            </a:r>
          </a:p>
          <a:p>
            <a:endParaRPr lang="en-US" dirty="0"/>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11</a:t>
            </a:fld>
            <a:endParaRPr lang="en-US" dirty="0"/>
          </a:p>
        </p:txBody>
      </p:sp>
    </p:spTree>
    <p:extLst>
      <p:ext uri="{BB962C8B-B14F-4D97-AF65-F5344CB8AC3E}">
        <p14:creationId xmlns:p14="http://schemas.microsoft.com/office/powerpoint/2010/main" val="62798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towns will staff the telephones at the Fire Station or Emergency Operations Center (EOC) during a disaster.  They will have much better information then the 911 center about what is happening in your town. (Even better, volunteer to staff the phones at the Town fire station for a few hours).</a:t>
            </a:r>
          </a:p>
          <a:p>
            <a:endParaRPr lang="en-US" dirty="0"/>
          </a:p>
          <a:p>
            <a:r>
              <a:rPr lang="en-US" dirty="0"/>
              <a:t>Call 511 if you want to know the condition of state-maintained roads.</a:t>
            </a:r>
          </a:p>
          <a:p>
            <a:endParaRPr lang="en-US" dirty="0"/>
          </a:p>
          <a:p>
            <a:r>
              <a:rPr lang="en-US" dirty="0"/>
              <a:t>Call 211 to find out about assistance that doesn’t involve fire, EMS or law enforcement. If you want to know if there are any shelters open or if financial assistance is available, you can call 211.</a:t>
            </a:r>
          </a:p>
        </p:txBody>
      </p:sp>
      <p:sp>
        <p:nvSpPr>
          <p:cNvPr id="4" name="Slide Number Placeholder 3"/>
          <p:cNvSpPr>
            <a:spLocks noGrp="1"/>
          </p:cNvSpPr>
          <p:nvPr>
            <p:ph type="sldNum" sz="quarter" idx="10"/>
          </p:nvPr>
        </p:nvSpPr>
        <p:spPr/>
        <p:txBody>
          <a:bodyPr/>
          <a:lstStyle/>
          <a:p>
            <a:fld id="{2AC37143-7C24-42A2-9646-92BDDC8C5D3A}" type="slidenum">
              <a:rPr lang="en-US" smtClean="0"/>
              <a:t>12</a:t>
            </a:fld>
            <a:endParaRPr lang="en-US" dirty="0"/>
          </a:p>
        </p:txBody>
      </p:sp>
    </p:spTree>
    <p:extLst>
      <p:ext uri="{BB962C8B-B14F-4D97-AF65-F5344CB8AC3E}">
        <p14:creationId xmlns:p14="http://schemas.microsoft.com/office/powerpoint/2010/main" val="190957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no electrical power, telephone service or internet service, you can still rely on radio to provide you with updated information.  </a:t>
            </a:r>
          </a:p>
          <a:p>
            <a:endParaRPr lang="en-US" dirty="0"/>
          </a:p>
          <a:p>
            <a:r>
              <a:rPr lang="en-US" dirty="0"/>
              <a:t>A NOAA weather alert radio or an AM/FM radio with National Weather Service broadcast channels can be used to find out about the weather situation and emergency information.</a:t>
            </a:r>
          </a:p>
          <a:p>
            <a:endParaRPr lang="en-US" dirty="0"/>
          </a:p>
          <a:p>
            <a:r>
              <a:rPr lang="en-US" dirty="0"/>
              <a:t>Some commercial radio stations will provide air-time for emergency information. We strongly recommend you have a battery-operated AM/FM radio at home that you can use to tune in to emergency information. You can also use the radio in your car (but don’t run the car engine inside an enclosed garage – you’ll generate carbon monoxide which is deadly).</a:t>
            </a:r>
          </a:p>
        </p:txBody>
      </p:sp>
      <p:sp>
        <p:nvSpPr>
          <p:cNvPr id="4" name="Slide Number Placeholder 3"/>
          <p:cNvSpPr>
            <a:spLocks noGrp="1"/>
          </p:cNvSpPr>
          <p:nvPr>
            <p:ph type="sldNum" sz="quarter" idx="10"/>
          </p:nvPr>
        </p:nvSpPr>
        <p:spPr/>
        <p:txBody>
          <a:bodyPr/>
          <a:lstStyle/>
          <a:p>
            <a:fld id="{2AC37143-7C24-42A2-9646-92BDDC8C5D3A}" type="slidenum">
              <a:rPr lang="en-US" smtClean="0"/>
              <a:t>13</a:t>
            </a:fld>
            <a:endParaRPr lang="en-US" dirty="0"/>
          </a:p>
        </p:txBody>
      </p:sp>
    </p:spTree>
    <p:extLst>
      <p:ext uri="{BB962C8B-B14F-4D97-AF65-F5344CB8AC3E}">
        <p14:creationId xmlns:p14="http://schemas.microsoft.com/office/powerpoint/2010/main" val="11821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telephone exchange can be cut off from the rest of the world. You may still be able to call your neighbor, but cannot call 911 or others outside your exchange.  Or you may only be able to call long distance.</a:t>
            </a:r>
          </a:p>
          <a:p>
            <a:endParaRPr lang="en-US" dirty="0"/>
          </a:p>
          <a:p>
            <a:r>
              <a:rPr lang="en-US" dirty="0"/>
              <a:t>In a worst-case scenario, all telecomm systems could be out.  How will you call for help?</a:t>
            </a:r>
          </a:p>
          <a:p>
            <a:r>
              <a:rPr lang="en-US" dirty="0"/>
              <a:t>Some communities have installed CB radios or GMRS/FRS radios in their fire stations.  Residents with CB or GMRS/FRS radios can call the Fire Station using their radio.  If you think this is a great idea, work with your town’s elected officials to build a system or process.</a:t>
            </a:r>
          </a:p>
          <a:p>
            <a:endParaRPr lang="en-US" dirty="0"/>
          </a:p>
          <a:p>
            <a:r>
              <a:rPr lang="en-US" dirty="0">
                <a:hlinkClick r:id="rId3"/>
              </a:rPr>
              <a:t>https://www.fcc.gov/wireless/bureau-divisions/mobility-division/general-mobile-radio-service-gmrs</a:t>
            </a:r>
            <a:endParaRPr lang="en-US" dirty="0"/>
          </a:p>
          <a:p>
            <a:endParaRPr lang="en-US" dirty="0"/>
          </a:p>
          <a:p>
            <a:r>
              <a:rPr lang="en-US" dirty="0">
                <a:hlinkClick r:id="rId4"/>
              </a:rPr>
              <a:t>https://www.fcc.gov/wireless/bureau-divisions/mobility-division/family-radio-service-frs</a:t>
            </a:r>
            <a:endParaRPr lang="en-US" dirty="0"/>
          </a:p>
          <a:p>
            <a:endParaRPr lang="en-US" dirty="0"/>
          </a:p>
          <a:p>
            <a:r>
              <a:rPr lang="en-US" dirty="0">
                <a:hlinkClick r:id="rId5"/>
              </a:rPr>
              <a:t>https://www.fcc.gov/wireless/bureau-divisions/mobility-division/citizens-band-radio-service-cbrs</a:t>
            </a:r>
            <a:endParaRPr lang="en-US" dirty="0"/>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14</a:t>
            </a:fld>
            <a:endParaRPr lang="en-US" dirty="0"/>
          </a:p>
        </p:txBody>
      </p:sp>
    </p:spTree>
    <p:extLst>
      <p:ext uri="{BB962C8B-B14F-4D97-AF65-F5344CB8AC3E}">
        <p14:creationId xmlns:p14="http://schemas.microsoft.com/office/powerpoint/2010/main" val="1969983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out all the various ways you can keep in touch with family and friends during a disaster. Think about what you would do when your normal means of communication is lost.</a:t>
            </a:r>
          </a:p>
          <a:p>
            <a:endParaRPr lang="en-US" dirty="0"/>
          </a:p>
          <a:p>
            <a:r>
              <a:rPr lang="en-US" dirty="0"/>
              <a:t>Sometimes local telephone service can be overwhelmed by local calls during a disaster.  In these cases, long distance service may still work.  Have a long distance contact that you and other family members can relay information through.</a:t>
            </a:r>
          </a:p>
          <a:p>
            <a:endParaRPr lang="en-US" dirty="0"/>
          </a:p>
          <a:p>
            <a:r>
              <a:rPr lang="en-US" dirty="0"/>
              <a:t>Consider studying and testing for your amateur radio license.  This is an excellent way to keep in touch and it is totally in your control.</a:t>
            </a:r>
          </a:p>
        </p:txBody>
      </p:sp>
      <p:sp>
        <p:nvSpPr>
          <p:cNvPr id="4" name="Slide Number Placeholder 3"/>
          <p:cNvSpPr>
            <a:spLocks noGrp="1"/>
          </p:cNvSpPr>
          <p:nvPr>
            <p:ph type="sldNum" sz="quarter" idx="10"/>
          </p:nvPr>
        </p:nvSpPr>
        <p:spPr/>
        <p:txBody>
          <a:bodyPr/>
          <a:lstStyle/>
          <a:p>
            <a:fld id="{2AC37143-7C24-42A2-9646-92BDDC8C5D3A}" type="slidenum">
              <a:rPr lang="en-US" smtClean="0"/>
              <a:t>15</a:t>
            </a:fld>
            <a:endParaRPr lang="en-US" dirty="0"/>
          </a:p>
        </p:txBody>
      </p:sp>
    </p:spTree>
    <p:extLst>
      <p:ext uri="{BB962C8B-B14F-4D97-AF65-F5344CB8AC3E}">
        <p14:creationId xmlns:p14="http://schemas.microsoft.com/office/powerpoint/2010/main" val="2318490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859" y="4620496"/>
            <a:ext cx="5853483" cy="4209179"/>
          </a:xfrm>
        </p:spPr>
        <p:txBody>
          <a:bodyPr/>
          <a:lstStyle/>
          <a:p>
            <a:r>
              <a:rPr lang="en-US" dirty="0"/>
              <a:t>Sometimes it just is not safe to stay home and you must evacuate.</a:t>
            </a:r>
          </a:p>
          <a:p>
            <a:endParaRPr lang="en-US" dirty="0"/>
          </a:p>
          <a:p>
            <a:pPr marL="171450" indent="-171450">
              <a:buFont typeface="Arial" panose="020B0604020202020204" pitchFamily="34" charset="0"/>
              <a:buChar char="•"/>
            </a:pPr>
            <a:r>
              <a:rPr lang="en-US" dirty="0"/>
              <a:t>Area Flooding</a:t>
            </a:r>
          </a:p>
          <a:p>
            <a:pPr marL="171450" indent="-171450">
              <a:buFont typeface="Arial" panose="020B0604020202020204" pitchFamily="34" charset="0"/>
              <a:buChar char="•"/>
            </a:pPr>
            <a:r>
              <a:rPr lang="en-US" dirty="0"/>
              <a:t>Winter time power outage - Local overnight shelters may be available for up to 1-2 weeks</a:t>
            </a:r>
          </a:p>
          <a:p>
            <a:pPr marL="171450" indent="-171450">
              <a:buFont typeface="Arial" panose="020B0604020202020204" pitchFamily="34" charset="0"/>
              <a:buChar char="•"/>
            </a:pPr>
            <a:r>
              <a:rPr lang="en-US" dirty="0"/>
              <a:t>Hazardous materials release - short term; a few hours at most</a:t>
            </a:r>
          </a:p>
          <a:p>
            <a:pPr marL="171450" indent="-171450">
              <a:buFont typeface="Arial" panose="020B0604020202020204" pitchFamily="34" charset="0"/>
              <a:buChar char="•"/>
            </a:pPr>
            <a:r>
              <a:rPr lang="en-US" dirty="0"/>
              <a:t>Approaching forest fire - Local overnight shelters may be available for up to a week</a:t>
            </a:r>
          </a:p>
          <a:p>
            <a:pPr marL="171450" indent="-171450">
              <a:buFont typeface="Arial" panose="020B0604020202020204" pitchFamily="34" charset="0"/>
              <a:buChar char="•"/>
            </a:pPr>
            <a:r>
              <a:rPr lang="en-US" dirty="0"/>
              <a:t>Damage to your home from a fire, wind or water</a:t>
            </a:r>
          </a:p>
          <a:p>
            <a:pPr marL="628650" lvl="1" indent="-171450">
              <a:buFont typeface="Arial" panose="020B0604020202020204" pitchFamily="34" charset="0"/>
              <a:buChar char="•"/>
            </a:pPr>
            <a:r>
              <a:rPr lang="en-US" dirty="0"/>
              <a:t>Permanent relocation if your house is </a:t>
            </a:r>
            <a:r>
              <a:rPr lang="en-US" dirty="0" err="1"/>
              <a:t>unliveable</a:t>
            </a:r>
            <a:endParaRPr lang="en-US" dirty="0"/>
          </a:p>
          <a:p>
            <a:pPr marL="628650" lvl="1" indent="-171450">
              <a:buFont typeface="Arial" panose="020B0604020202020204" pitchFamily="34" charset="0"/>
              <a:buChar char="•"/>
            </a:pPr>
            <a:r>
              <a:rPr lang="en-US" dirty="0"/>
              <a:t>Red Cross helps for a few nights with Hotels</a:t>
            </a:r>
          </a:p>
          <a:p>
            <a:endParaRPr lang="en-US" dirty="0"/>
          </a:p>
          <a:p>
            <a:r>
              <a:rPr lang="en-US" dirty="0"/>
              <a:t>Build and place an emergency kit in your car. Build a “Go-Kit” that you can grab and take with you.  Don’t forget to grab your fireproof case with your important documents.</a:t>
            </a:r>
          </a:p>
          <a:p>
            <a:endParaRPr lang="en-US" dirty="0"/>
          </a:p>
          <a:p>
            <a:r>
              <a:rPr lang="en-US" dirty="0"/>
              <a:t>A Go Bag might include:</a:t>
            </a:r>
          </a:p>
          <a:p>
            <a:endParaRPr lang="en-US" dirty="0"/>
          </a:p>
          <a:p>
            <a:pPr>
              <a:tabLst>
                <a:tab pos="2743200" algn="l"/>
              </a:tabLst>
            </a:pPr>
            <a:r>
              <a:rPr lang="en-US" dirty="0"/>
              <a:t>Snacks, Water	Change of clothing, outwear for weather</a:t>
            </a:r>
          </a:p>
          <a:p>
            <a:pPr>
              <a:tabLst>
                <a:tab pos="2743200" algn="l"/>
              </a:tabLst>
            </a:pPr>
            <a:r>
              <a:rPr lang="en-US" dirty="0"/>
              <a:t>Flashlight with batteries	Medicine, extra glasses</a:t>
            </a:r>
          </a:p>
          <a:p>
            <a:pPr>
              <a:tabLst>
                <a:tab pos="2743200" algn="l"/>
              </a:tabLst>
            </a:pPr>
            <a:r>
              <a:rPr lang="en-US" dirty="0"/>
              <a:t>Cash 	Garbage bag and plastic ties for</a:t>
            </a:r>
          </a:p>
          <a:p>
            <a:pPr>
              <a:tabLst>
                <a:tab pos="2743200" algn="l"/>
              </a:tabLst>
            </a:pPr>
            <a:r>
              <a:rPr lang="en-US" dirty="0"/>
              <a:t>First aid kit	Moist </a:t>
            </a:r>
            <a:r>
              <a:rPr lang="en-US" dirty="0" err="1"/>
              <a:t>towelettes</a:t>
            </a:r>
            <a:r>
              <a:rPr lang="en-US" dirty="0"/>
              <a:t>, toilet paper</a:t>
            </a:r>
          </a:p>
          <a:p>
            <a:pPr>
              <a:tabLst>
                <a:tab pos="2743200" algn="l"/>
              </a:tabLst>
            </a:pPr>
            <a:r>
              <a:rPr lang="en-US" dirty="0"/>
              <a:t>Sleeping bag, pillows	Matches in a waterproof container</a:t>
            </a:r>
          </a:p>
          <a:p>
            <a:pPr>
              <a:tabLst>
                <a:tab pos="2743200" algn="l"/>
              </a:tabLst>
            </a:pPr>
            <a:r>
              <a:rPr lang="en-US" dirty="0"/>
              <a:t>Toiletry items	Maps</a:t>
            </a:r>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16</a:t>
            </a:fld>
            <a:endParaRPr lang="en-US" dirty="0"/>
          </a:p>
        </p:txBody>
      </p:sp>
    </p:spTree>
    <p:extLst>
      <p:ext uri="{BB962C8B-B14F-4D97-AF65-F5344CB8AC3E}">
        <p14:creationId xmlns:p14="http://schemas.microsoft.com/office/powerpoint/2010/main" val="845447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cannot stay with other family or friends and a hotel is not an option, you may go to an overnight emergency shelter.  These are typically operated by the American Red Cross.  Though they will provide a cot, blanket and meal, there are other items you will want to bring.</a:t>
            </a:r>
          </a:p>
          <a:p>
            <a:r>
              <a:rPr lang="en-US" dirty="0"/>
              <a:t>This will not be an enjoyable living experience, but may be your last resort.</a:t>
            </a:r>
          </a:p>
        </p:txBody>
      </p:sp>
      <p:sp>
        <p:nvSpPr>
          <p:cNvPr id="4" name="Slide Number Placeholder 3"/>
          <p:cNvSpPr>
            <a:spLocks noGrp="1"/>
          </p:cNvSpPr>
          <p:nvPr>
            <p:ph type="sldNum" sz="quarter" idx="10"/>
          </p:nvPr>
        </p:nvSpPr>
        <p:spPr/>
        <p:txBody>
          <a:bodyPr/>
          <a:lstStyle/>
          <a:p>
            <a:fld id="{2AC37143-7C24-42A2-9646-92BDDC8C5D3A}" type="slidenum">
              <a:rPr lang="en-US" smtClean="0"/>
              <a:t>17</a:t>
            </a:fld>
            <a:endParaRPr lang="en-US" dirty="0"/>
          </a:p>
        </p:txBody>
      </p:sp>
    </p:spTree>
    <p:extLst>
      <p:ext uri="{BB962C8B-B14F-4D97-AF65-F5344CB8AC3E}">
        <p14:creationId xmlns:p14="http://schemas.microsoft.com/office/powerpoint/2010/main" val="2475894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bad actors who will show up during disaster events to prey on others.  Some will be scammers, some will steal your property and others will threaten your life.  You will need to be prepared for this eventuality.</a:t>
            </a:r>
          </a:p>
          <a:p>
            <a:endParaRPr lang="en-US" dirty="0"/>
          </a:p>
          <a:p>
            <a:r>
              <a:rPr lang="en-US" dirty="0"/>
              <a:t>Number one rule to identify scammers – if it sounds too good to be true – it is too good to be true.  </a:t>
            </a:r>
          </a:p>
          <a:p>
            <a:endParaRPr lang="en-US" dirty="0"/>
          </a:p>
          <a:p>
            <a:r>
              <a:rPr lang="en-US" dirty="0"/>
              <a:t>Only hire contractors you know or can get good references on.</a:t>
            </a:r>
          </a:p>
          <a:p>
            <a:endParaRPr lang="en-US" dirty="0"/>
          </a:p>
          <a:p>
            <a:r>
              <a:rPr lang="en-US" dirty="0"/>
              <a:t>During bad times, some people will decide that they want the disaster supplies, or the generator, or the money that you have.  The telephone may not be operative. You will want to have a self-defense plan.</a:t>
            </a:r>
          </a:p>
          <a:p>
            <a:endParaRPr lang="en-US" dirty="0"/>
          </a:p>
          <a:p>
            <a:r>
              <a:rPr lang="en-US" dirty="0"/>
              <a:t>When seconds count, the police are minutes or hours away.  During a disaster, they may simply not be able to come to your assistance.</a:t>
            </a:r>
          </a:p>
          <a:p>
            <a:endParaRPr lang="en-US" dirty="0"/>
          </a:p>
          <a:p>
            <a:r>
              <a:rPr lang="en-US" dirty="0"/>
              <a:t>For those willing to do you harm, have a self-defense plan.</a:t>
            </a:r>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18</a:t>
            </a:fld>
            <a:endParaRPr lang="en-US" dirty="0"/>
          </a:p>
        </p:txBody>
      </p:sp>
    </p:spTree>
    <p:extLst>
      <p:ext uri="{BB962C8B-B14F-4D97-AF65-F5344CB8AC3E}">
        <p14:creationId xmlns:p14="http://schemas.microsoft.com/office/powerpoint/2010/main" val="4191663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government agency that checks up on the status of individual citizens.  You need to check up on family members who are not living with you.  Also, check up on your neighbors to see how they are doing.</a:t>
            </a:r>
          </a:p>
          <a:p>
            <a:endParaRPr lang="en-US" dirty="0"/>
          </a:p>
          <a:p>
            <a:r>
              <a:rPr lang="en-US" dirty="0"/>
              <a:t>During Superstorm Sandy, the City of New York had to bring in national guard and forestry personnel from pother states to go door to door to check on residents.  They found many people who were sick, injured and dehydrated.  If New York City does not have enough responders, it is a pretty good chance that your community doesn’t have enough responders.</a:t>
            </a:r>
          </a:p>
        </p:txBody>
      </p:sp>
      <p:sp>
        <p:nvSpPr>
          <p:cNvPr id="4" name="Slide Number Placeholder 3"/>
          <p:cNvSpPr>
            <a:spLocks noGrp="1"/>
          </p:cNvSpPr>
          <p:nvPr>
            <p:ph type="sldNum" sz="quarter" idx="10"/>
          </p:nvPr>
        </p:nvSpPr>
        <p:spPr/>
        <p:txBody>
          <a:bodyPr/>
          <a:lstStyle/>
          <a:p>
            <a:fld id="{2AC37143-7C24-42A2-9646-92BDDC8C5D3A}" type="slidenum">
              <a:rPr lang="en-US" smtClean="0"/>
              <a:t>19</a:t>
            </a:fld>
            <a:endParaRPr lang="en-US" dirty="0"/>
          </a:p>
        </p:txBody>
      </p:sp>
    </p:spTree>
    <p:extLst>
      <p:ext uri="{BB962C8B-B14F-4D97-AF65-F5344CB8AC3E}">
        <p14:creationId xmlns:p14="http://schemas.microsoft.com/office/powerpoint/2010/main" val="110189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fireproof container will cost you $30-60.  However, saving your important documents will be priceless and will save you countless hours of aggravation.  </a:t>
            </a:r>
          </a:p>
          <a:p>
            <a:endParaRPr lang="en-US" dirty="0"/>
          </a:p>
          <a:p>
            <a:r>
              <a:rPr lang="en-US" dirty="0"/>
              <a:t>Not documenting all your personal property and having proof that it existed before a disaster may costs you tens of thousands of dollars in lost insurance claims.</a:t>
            </a:r>
          </a:p>
          <a:p>
            <a:endParaRPr lang="en-US" dirty="0"/>
          </a:p>
          <a:p>
            <a:r>
              <a:rPr lang="en-US" dirty="0"/>
              <a:t>Start by taking photographs of every room in your home, from all four directions.  Then as you have time, document everything that you would want to replace one room at a time.</a:t>
            </a:r>
          </a:p>
        </p:txBody>
      </p:sp>
      <p:sp>
        <p:nvSpPr>
          <p:cNvPr id="4" name="Slide Number Placeholder 3"/>
          <p:cNvSpPr>
            <a:spLocks noGrp="1"/>
          </p:cNvSpPr>
          <p:nvPr>
            <p:ph type="sldNum" sz="quarter" idx="10"/>
          </p:nvPr>
        </p:nvSpPr>
        <p:spPr/>
        <p:txBody>
          <a:bodyPr/>
          <a:lstStyle/>
          <a:p>
            <a:fld id="{2AC37143-7C24-42A2-9646-92BDDC8C5D3A}" type="slidenum">
              <a:rPr lang="en-US" smtClean="0"/>
              <a:t>2</a:t>
            </a:fld>
            <a:endParaRPr lang="en-US" dirty="0"/>
          </a:p>
        </p:txBody>
      </p:sp>
    </p:spTree>
    <p:extLst>
      <p:ext uri="{BB962C8B-B14F-4D97-AF65-F5344CB8AC3E}">
        <p14:creationId xmlns:p14="http://schemas.microsoft.com/office/powerpoint/2010/main" val="61010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emergency responder you know that bad things happen to people.  You respond every day to families impacted by fires, medical issues, accident, and crime.  Don’t fall into a trap thinking that bad things can’t happen to you and your family or that you will not be impacted by a major disaster.</a:t>
            </a:r>
          </a:p>
          <a:p>
            <a:endParaRPr lang="en-US" dirty="0"/>
          </a:p>
          <a:p>
            <a:r>
              <a:rPr lang="en-US" dirty="0"/>
              <a:t>Therefore, prepare your family for now before the hurricane, earthquake, wildfire, flood, or a grid failure from a severe solar storm, high-altitude electromagnetic pulse or cybernetic attack.</a:t>
            </a:r>
          </a:p>
          <a:p>
            <a:endParaRPr lang="en-US" dirty="0"/>
          </a:p>
          <a:p>
            <a:r>
              <a:rPr lang="en-US" dirty="0"/>
              <a:t>Consider forming a neighborhood preparedness group to share home spaces, food, water, communications and security.  Use the information in this class to prepare your family for disaster.</a:t>
            </a:r>
          </a:p>
          <a:p>
            <a:endParaRPr lang="en-US" dirty="0"/>
          </a:p>
          <a:p>
            <a:r>
              <a:rPr lang="en-US" dirty="0"/>
              <a:t>When you know they are ready, you will have the confidence to be able to go to work.  As an Emergency Responder, you must be on the job savings lives and property in order to help your community recover.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20</a:t>
            </a:fld>
            <a:endParaRPr lang="en-US" dirty="0"/>
          </a:p>
        </p:txBody>
      </p:sp>
    </p:spTree>
    <p:extLst>
      <p:ext uri="{BB962C8B-B14F-4D97-AF65-F5344CB8AC3E}">
        <p14:creationId xmlns:p14="http://schemas.microsoft.com/office/powerpoint/2010/main" val="3571630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21</a:t>
            </a:fld>
            <a:endParaRPr lang="en-US" dirty="0"/>
          </a:p>
        </p:txBody>
      </p:sp>
    </p:spTree>
    <p:extLst>
      <p:ext uri="{BB962C8B-B14F-4D97-AF65-F5344CB8AC3E}">
        <p14:creationId xmlns:p14="http://schemas.microsoft.com/office/powerpoint/2010/main" val="398038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all of your major “stuff”. Include make, model and serial numbers.</a:t>
            </a:r>
          </a:p>
          <a:p>
            <a:r>
              <a:rPr lang="en-US" dirty="0"/>
              <a:t>Take pictures of every room, from every angle. This will display a lot of what you have.</a:t>
            </a:r>
          </a:p>
          <a:p>
            <a:endParaRPr lang="en-US" dirty="0"/>
          </a:p>
          <a:p>
            <a:r>
              <a:rPr lang="en-US" dirty="0"/>
              <a:t>Once you have built your list, every time you purchase something you would want replaced, add it to your household inventory list.</a:t>
            </a:r>
          </a:p>
        </p:txBody>
      </p:sp>
      <p:sp>
        <p:nvSpPr>
          <p:cNvPr id="4" name="Slide Number Placeholder 3"/>
          <p:cNvSpPr>
            <a:spLocks noGrp="1"/>
          </p:cNvSpPr>
          <p:nvPr>
            <p:ph type="sldNum" sz="quarter" idx="10"/>
          </p:nvPr>
        </p:nvSpPr>
        <p:spPr/>
        <p:txBody>
          <a:bodyPr/>
          <a:lstStyle/>
          <a:p>
            <a:fld id="{2AC37143-7C24-42A2-9646-92BDDC8C5D3A}" type="slidenum">
              <a:rPr lang="en-US" smtClean="0"/>
              <a:t>3</a:t>
            </a:fld>
            <a:endParaRPr lang="en-US" dirty="0"/>
          </a:p>
        </p:txBody>
      </p:sp>
    </p:spTree>
    <p:extLst>
      <p:ext uri="{BB962C8B-B14F-4D97-AF65-F5344CB8AC3E}">
        <p14:creationId xmlns:p14="http://schemas.microsoft.com/office/powerpoint/2010/main" val="61176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that you have at least 2%-10% of your take-home salary in cash at home in preparation for a disaster.  Keep small bills that can be used to buy the things you need when the power is out.</a:t>
            </a:r>
          </a:p>
          <a:p>
            <a:endParaRPr lang="en-US" dirty="0"/>
          </a:p>
          <a:p>
            <a:r>
              <a:rPr lang="en-US" dirty="0"/>
              <a:t>Some may worry about the loss of interest in keeping money at home instead of in a saving account.  An average savings account today bears an annual yield of 0.08%. If you are keeping $1,000 home instead of the bank, you have lost $0.80 in annual interest. 80 cents won’t pay for the gas to get you to and back from an ATM (even if it was working).</a:t>
            </a:r>
          </a:p>
        </p:txBody>
      </p:sp>
      <p:sp>
        <p:nvSpPr>
          <p:cNvPr id="4" name="Slide Number Placeholder 3"/>
          <p:cNvSpPr>
            <a:spLocks noGrp="1"/>
          </p:cNvSpPr>
          <p:nvPr>
            <p:ph type="sldNum" sz="quarter" idx="10"/>
          </p:nvPr>
        </p:nvSpPr>
        <p:spPr/>
        <p:txBody>
          <a:bodyPr/>
          <a:lstStyle/>
          <a:p>
            <a:fld id="{2AC37143-7C24-42A2-9646-92BDDC8C5D3A}" type="slidenum">
              <a:rPr lang="en-US" smtClean="0"/>
              <a:t>4</a:t>
            </a:fld>
            <a:endParaRPr lang="en-US" dirty="0"/>
          </a:p>
        </p:txBody>
      </p:sp>
    </p:spTree>
    <p:extLst>
      <p:ext uri="{BB962C8B-B14F-4D97-AF65-F5344CB8AC3E}">
        <p14:creationId xmlns:p14="http://schemas.microsoft.com/office/powerpoint/2010/main" val="393625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ATMs are not working and the credit card readers aren’t functioning at retail establishments, you will not be able to make purchases.  However, they may still be able to take cash.</a:t>
            </a:r>
          </a:p>
          <a:p>
            <a:endParaRPr lang="en-US" dirty="0"/>
          </a:p>
          <a:p>
            <a:r>
              <a:rPr lang="en-US" dirty="0"/>
              <a:t>At a minimum, have a few hundred dollars on hand at home in your fireproof container. If you can gradually build it up, we recommend having at least 1-2 months of salary on hand.</a:t>
            </a:r>
          </a:p>
          <a:p>
            <a:endParaRPr lang="en-US" dirty="0"/>
          </a:p>
          <a:p>
            <a:r>
              <a:rPr lang="en-US" dirty="0"/>
              <a:t>The interest you will “loose” by not having in in the bank is pennies.  The annual interest on $1,000 is $0.80.</a:t>
            </a:r>
          </a:p>
          <a:p>
            <a:endParaRPr lang="en-US" dirty="0"/>
          </a:p>
          <a:p>
            <a:r>
              <a:rPr lang="en-US" dirty="0"/>
              <a:t>Paying off your home and having it insured are the two best things you can do to prepare for a disaster.  </a:t>
            </a:r>
          </a:p>
          <a:p>
            <a:endParaRPr lang="en-US" dirty="0"/>
          </a:p>
          <a:p>
            <a:r>
              <a:rPr lang="en-US" dirty="0"/>
              <a:t>If you lose your job or the country suffers a major financial crisis, you won’t lose your home to the bank.</a:t>
            </a:r>
          </a:p>
        </p:txBody>
      </p:sp>
      <p:sp>
        <p:nvSpPr>
          <p:cNvPr id="4" name="Slide Number Placeholder 3"/>
          <p:cNvSpPr>
            <a:spLocks noGrp="1"/>
          </p:cNvSpPr>
          <p:nvPr>
            <p:ph type="sldNum" sz="quarter" idx="10"/>
          </p:nvPr>
        </p:nvSpPr>
        <p:spPr/>
        <p:txBody>
          <a:bodyPr/>
          <a:lstStyle/>
          <a:p>
            <a:fld id="{2AC37143-7C24-42A2-9646-92BDDC8C5D3A}" type="slidenum">
              <a:rPr lang="en-US" smtClean="0"/>
              <a:t>5</a:t>
            </a:fld>
            <a:endParaRPr lang="en-US" dirty="0"/>
          </a:p>
        </p:txBody>
      </p:sp>
    </p:spTree>
    <p:extLst>
      <p:ext uri="{BB962C8B-B14F-4D97-AF65-F5344CB8AC3E}">
        <p14:creationId xmlns:p14="http://schemas.microsoft.com/office/powerpoint/2010/main" val="91340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Generators are great for proving backup power for the short term – a few hours up to a few weeks.  However, it can cost 5 to 7 times as much to generate your own electricity with a generator then it costs for power from the electric company.  It may also be difficult to acquire additional fuel during a disaster.</a:t>
            </a:r>
          </a:p>
          <a:p>
            <a:endParaRPr lang="en-US" dirty="0"/>
          </a:p>
          <a:p>
            <a:r>
              <a:rPr lang="en-US" dirty="0"/>
              <a:t>You may consider, only running your generator for a few hours a day.  If you run the generator for 6 hours/day instead of 24 hours, the fuel will last 4 times as long.  If you had enough fuel for one week, it will now last one month.</a:t>
            </a:r>
          </a:p>
          <a:p>
            <a:endParaRPr lang="en-US" dirty="0"/>
          </a:p>
          <a:p>
            <a:r>
              <a:rPr lang="en-US" dirty="0"/>
              <a:t>If you can afford it, solar panels and wind power systems that can charge batteries are great. However, these systems can be very expensive and the batteries need to be replaced over time.</a:t>
            </a:r>
          </a:p>
        </p:txBody>
      </p:sp>
      <p:sp>
        <p:nvSpPr>
          <p:cNvPr id="4" name="Slide Number Placeholder 3"/>
          <p:cNvSpPr>
            <a:spLocks noGrp="1"/>
          </p:cNvSpPr>
          <p:nvPr>
            <p:ph type="sldNum" sz="quarter" idx="10"/>
          </p:nvPr>
        </p:nvSpPr>
        <p:spPr/>
        <p:txBody>
          <a:bodyPr/>
          <a:lstStyle/>
          <a:p>
            <a:fld id="{2AC37143-7C24-42A2-9646-92BDDC8C5D3A}" type="slidenum">
              <a:rPr lang="en-US" smtClean="0"/>
              <a:t>6</a:t>
            </a:fld>
            <a:endParaRPr lang="en-US" dirty="0"/>
          </a:p>
        </p:txBody>
      </p:sp>
    </p:spTree>
    <p:extLst>
      <p:ext uri="{BB962C8B-B14F-4D97-AF65-F5344CB8AC3E}">
        <p14:creationId xmlns:p14="http://schemas.microsoft.com/office/powerpoint/2010/main" val="148288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feeding the line can be easily done and is very dangerous.  Some people have plugged their generator into the laundry dryer outlet and back fed it into the electrical panel.  Others wire it directly into their panel. If they do not switch the electrical panel off from commercial, this will feed back into the line outside.  Wires that were thought to be de-energized can be re-energized.  Line crew and other people have been electrocuted because of this action.</a:t>
            </a:r>
          </a:p>
          <a:p>
            <a:endParaRPr lang="en-US" dirty="0"/>
          </a:p>
          <a:p>
            <a:r>
              <a:rPr lang="en-US" dirty="0"/>
              <a:t>Hooking a generator up to your home panel or through the dryer can also cause surges which can damage appliances and start fires.</a:t>
            </a:r>
          </a:p>
          <a:p>
            <a:endParaRPr lang="en-US" dirty="0"/>
          </a:p>
          <a:p>
            <a:r>
              <a:rPr lang="en-US" dirty="0"/>
              <a:t>Consider it like home insurance; pay a little extra and protect your home and others.  Hire a licensed electrician to wire the generator up properly.</a:t>
            </a:r>
          </a:p>
          <a:p>
            <a:endParaRPr lang="en-US" dirty="0"/>
          </a:p>
          <a:p>
            <a:r>
              <a:rPr lang="en-US" dirty="0"/>
              <a:t>There are several ways this can be accomplished.  If you have room in your electrical panel, you can use an interlock kit.  There are also meter connection kits or a manual transfer switch.  Your electrician can tell you what would work best in your situation.</a:t>
            </a:r>
          </a:p>
        </p:txBody>
      </p:sp>
      <p:sp>
        <p:nvSpPr>
          <p:cNvPr id="4" name="Slide Number Placeholder 3"/>
          <p:cNvSpPr>
            <a:spLocks noGrp="1"/>
          </p:cNvSpPr>
          <p:nvPr>
            <p:ph type="sldNum" sz="quarter" idx="10"/>
          </p:nvPr>
        </p:nvSpPr>
        <p:spPr/>
        <p:txBody>
          <a:bodyPr/>
          <a:lstStyle/>
          <a:p>
            <a:fld id="{2AC37143-7C24-42A2-9646-92BDDC8C5D3A}" type="slidenum">
              <a:rPr lang="en-US" smtClean="0"/>
              <a:t>7</a:t>
            </a:fld>
            <a:endParaRPr lang="en-US" dirty="0"/>
          </a:p>
        </p:txBody>
      </p:sp>
    </p:spTree>
    <p:extLst>
      <p:ext uri="{BB962C8B-B14F-4D97-AF65-F5344CB8AC3E}">
        <p14:creationId xmlns:p14="http://schemas.microsoft.com/office/powerpoint/2010/main" val="355719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December 24, 2013, Maine experienced an ice storm that resulted in a region-wide power outage that lasted for 3-4 days.  There were several homes in the areas that lost heat and their home up froze and burst the pipes. Then when the power came back on, water filled the house and caused a great deal of damage.  One low-income homeowner, who did not have homeowner’s insurance, experienced nearly $40,000 in damage to her home.</a:t>
            </a:r>
          </a:p>
          <a:p>
            <a:endParaRPr lang="en-US" dirty="0"/>
          </a:p>
          <a:p>
            <a:r>
              <a:rPr lang="en-US" dirty="0"/>
              <a:t>The real tragedy was that it is completely unavoidable with a little bit of knowledge.</a:t>
            </a:r>
          </a:p>
          <a:p>
            <a:endParaRPr lang="en-US" dirty="0"/>
          </a:p>
          <a:p>
            <a:r>
              <a:rPr lang="en-US" dirty="0"/>
              <a:t>If you can stop the flow of water into your home, whether by public water supply or through your well pump, and drain the pipes, there will be nothing to freeze and the pipes will not burst.</a:t>
            </a:r>
          </a:p>
          <a:p>
            <a:endParaRPr lang="en-US" dirty="0"/>
          </a:p>
          <a:p>
            <a:pPr marL="457200" indent="-114300">
              <a:buFont typeface="Arial" panose="020B0604020202020204" pitchFamily="34" charset="0"/>
              <a:buChar char="•"/>
            </a:pPr>
            <a:r>
              <a:rPr lang="en-US" dirty="0"/>
              <a:t>Shut off the water at the main valve or shut off the well pump breaker.</a:t>
            </a:r>
          </a:p>
          <a:p>
            <a:pPr marL="457200" indent="-114300">
              <a:buFont typeface="Arial" panose="020B0604020202020204" pitchFamily="34" charset="0"/>
              <a:buChar char="•"/>
            </a:pPr>
            <a:r>
              <a:rPr lang="en-US" dirty="0"/>
              <a:t>Drain the pressure tank.</a:t>
            </a:r>
          </a:p>
          <a:p>
            <a:pPr marL="457200" indent="-114300">
              <a:buFont typeface="Arial" panose="020B0604020202020204" pitchFamily="34" charset="0"/>
              <a:buChar char="•"/>
            </a:pPr>
            <a:r>
              <a:rPr lang="en-US" dirty="0"/>
              <a:t>Open all faucets until they drain completely.</a:t>
            </a:r>
          </a:p>
          <a:p>
            <a:pPr marL="457200" indent="-114300">
              <a:buFont typeface="Arial" panose="020B0604020202020204" pitchFamily="34" charset="0"/>
              <a:buChar char="•"/>
            </a:pPr>
            <a:r>
              <a:rPr lang="en-US" dirty="0"/>
              <a:t>Insulate undrainable pipes around their main valves. Use newspaper, blankets or housing insulation.</a:t>
            </a:r>
          </a:p>
          <a:p>
            <a:pPr marL="457200" indent="-114300">
              <a:buFont typeface="Arial" panose="020B0604020202020204" pitchFamily="34" charset="0"/>
              <a:buChar char="•"/>
            </a:pPr>
            <a:r>
              <a:rPr lang="en-US" dirty="0"/>
              <a:t>Drain toilet flush tanks and spray hoses.</a:t>
            </a:r>
          </a:p>
          <a:p>
            <a:endParaRPr lang="en-US" dirty="0"/>
          </a:p>
        </p:txBody>
      </p:sp>
      <p:sp>
        <p:nvSpPr>
          <p:cNvPr id="4" name="Slide Number Placeholder 3"/>
          <p:cNvSpPr>
            <a:spLocks noGrp="1"/>
          </p:cNvSpPr>
          <p:nvPr>
            <p:ph type="sldNum" sz="quarter" idx="10"/>
          </p:nvPr>
        </p:nvSpPr>
        <p:spPr/>
        <p:txBody>
          <a:bodyPr/>
          <a:lstStyle/>
          <a:p>
            <a:fld id="{2AC37143-7C24-42A2-9646-92BDDC8C5D3A}" type="slidenum">
              <a:rPr lang="en-US" smtClean="0"/>
              <a:t>8</a:t>
            </a:fld>
            <a:endParaRPr lang="en-US" dirty="0"/>
          </a:p>
        </p:txBody>
      </p:sp>
    </p:spTree>
    <p:extLst>
      <p:ext uri="{BB962C8B-B14F-4D97-AF65-F5344CB8AC3E}">
        <p14:creationId xmlns:p14="http://schemas.microsoft.com/office/powerpoint/2010/main" val="108087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found that people are as hungry for information as they are for food during a disaster.</a:t>
            </a:r>
          </a:p>
          <a:p>
            <a:endParaRPr lang="en-US" dirty="0"/>
          </a:p>
          <a:p>
            <a:r>
              <a:rPr lang="en-US" dirty="0"/>
              <a:t>“When will the power come back on?”</a:t>
            </a:r>
          </a:p>
          <a:p>
            <a:r>
              <a:rPr lang="en-US" dirty="0"/>
              <a:t>“Where is the nearest shelter?”</a:t>
            </a:r>
          </a:p>
          <a:p>
            <a:r>
              <a:rPr lang="en-US" dirty="0"/>
              <a:t>“Where can I get assistance?”</a:t>
            </a:r>
          </a:p>
          <a:p>
            <a:r>
              <a:rPr lang="en-US" dirty="0"/>
              <a:t>“What roads are blocked?”</a:t>
            </a:r>
          </a:p>
          <a:p>
            <a:r>
              <a:rPr lang="en-US" dirty="0"/>
              <a:t>“Is it safe to drive across the flooded road?”</a:t>
            </a:r>
          </a:p>
          <a:p>
            <a:r>
              <a:rPr lang="en-US" dirty="0"/>
              <a:t>“Where can we get gasoline?”</a:t>
            </a:r>
          </a:p>
          <a:p>
            <a:r>
              <a:rPr lang="en-US" dirty="0"/>
              <a:t>“Who is helping?”</a:t>
            </a:r>
          </a:p>
          <a:p>
            <a:r>
              <a:rPr lang="en-US" dirty="0"/>
              <a:t>“How do I call for help if I have a medical emergency?”</a:t>
            </a:r>
          </a:p>
          <a:p>
            <a:r>
              <a:rPr lang="en-US" dirty="0"/>
              <a:t>“Can I help?”</a:t>
            </a:r>
          </a:p>
        </p:txBody>
      </p:sp>
      <p:sp>
        <p:nvSpPr>
          <p:cNvPr id="4" name="Slide Number Placeholder 3"/>
          <p:cNvSpPr>
            <a:spLocks noGrp="1"/>
          </p:cNvSpPr>
          <p:nvPr>
            <p:ph type="sldNum" sz="quarter" idx="10"/>
          </p:nvPr>
        </p:nvSpPr>
        <p:spPr/>
        <p:txBody>
          <a:bodyPr/>
          <a:lstStyle/>
          <a:p>
            <a:fld id="{2AC37143-7C24-42A2-9646-92BDDC8C5D3A}" type="slidenum">
              <a:rPr lang="en-US" smtClean="0"/>
              <a:t>9</a:t>
            </a:fld>
            <a:endParaRPr lang="en-US" dirty="0"/>
          </a:p>
        </p:txBody>
      </p:sp>
    </p:spTree>
    <p:extLst>
      <p:ext uri="{BB962C8B-B14F-4D97-AF65-F5344CB8AC3E}">
        <p14:creationId xmlns:p14="http://schemas.microsoft.com/office/powerpoint/2010/main" val="81696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Special Medical Needs</a:t>
            </a:r>
          </a:p>
        </p:txBody>
      </p:sp>
      <p:sp>
        <p:nvSpPr>
          <p:cNvPr id="3" name="Content Placeholder 2"/>
          <p:cNvSpPr>
            <a:spLocks noGrp="1"/>
          </p:cNvSpPr>
          <p:nvPr>
            <p:ph idx="1"/>
          </p:nvPr>
        </p:nvSpPr>
        <p:spPr>
          <a:xfrm>
            <a:off x="171449" y="1251858"/>
            <a:ext cx="7971065" cy="5344885"/>
          </a:xfrm>
        </p:spPr>
        <p:txBody>
          <a:bodyPr>
            <a:normAutofit/>
          </a:bodyPr>
          <a:lstStyle/>
          <a:p>
            <a:pPr lvl="1"/>
            <a:r>
              <a:rPr lang="en-US" sz="3000" dirty="0">
                <a:solidFill>
                  <a:schemeClr val="tx1"/>
                </a:solidFill>
                <a:latin typeface="Arial" panose="020B0604020202020204" pitchFamily="34" charset="0"/>
                <a:cs typeface="Arial" panose="020B0604020202020204" pitchFamily="34" charset="0"/>
              </a:rPr>
              <a:t>Electrical-dependent medical devices</a:t>
            </a:r>
          </a:p>
          <a:p>
            <a:pPr lvl="2"/>
            <a:r>
              <a:rPr lang="en-US" sz="2800" dirty="0">
                <a:solidFill>
                  <a:schemeClr val="tx1"/>
                </a:solidFill>
                <a:latin typeface="Arial" panose="020B0604020202020204" pitchFamily="34" charset="0"/>
                <a:cs typeface="Arial" panose="020B0604020202020204" pitchFamily="34" charset="0"/>
              </a:rPr>
              <a:t>Speak with your family, medical provider and the supplier of your electrical dependent medical equipment before an emergency event occurs.  Waiting until a disaster occurs and the lights go out is too late.</a:t>
            </a:r>
          </a:p>
          <a:p>
            <a:pPr lvl="2"/>
            <a:r>
              <a:rPr lang="en-US" sz="2800" dirty="0">
                <a:solidFill>
                  <a:schemeClr val="tx1"/>
                </a:solidFill>
                <a:latin typeface="Arial" panose="020B0604020202020204" pitchFamily="34" charset="0"/>
                <a:cs typeface="Arial" panose="020B0604020202020204" pitchFamily="34" charset="0"/>
              </a:rPr>
              <a:t>Extra batteries or oxygen bottle is a short-term solution, only.</a:t>
            </a:r>
          </a:p>
          <a:p>
            <a:pPr lvl="1"/>
            <a:endParaRPr lang="en-US" sz="3000" dirty="0">
              <a:solidFill>
                <a:schemeClr val="tx1"/>
              </a:solidFill>
              <a:latin typeface="Arial" panose="020B0604020202020204" pitchFamily="34" charset="0"/>
              <a:cs typeface="Arial"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8643257" y="1573710"/>
            <a:ext cx="3113314" cy="3901803"/>
          </a:xfrm>
          <a:prstGeom prst="rect">
            <a:avLst/>
          </a:prstGeom>
          <a:noFill/>
          <a:ln>
            <a:noFill/>
          </a:ln>
        </p:spPr>
      </p:pic>
    </p:spTree>
    <p:extLst>
      <p:ext uri="{BB962C8B-B14F-4D97-AF65-F5344CB8AC3E}">
        <p14:creationId xmlns:p14="http://schemas.microsoft.com/office/powerpoint/2010/main" val="404472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691258" cy="936171"/>
          </a:xfrm>
        </p:spPr>
        <p:txBody>
          <a:bodyPr>
            <a:normAutofit/>
          </a:bodyPr>
          <a:lstStyle/>
          <a:p>
            <a:r>
              <a:rPr lang="en-US" sz="4000" dirty="0">
                <a:latin typeface="Arial Black" panose="020B0A04020102020204" pitchFamily="34" charset="0"/>
              </a:rPr>
              <a:t>Public Information</a:t>
            </a:r>
          </a:p>
        </p:txBody>
      </p:sp>
      <p:sp>
        <p:nvSpPr>
          <p:cNvPr id="7" name="Content Placeholder 2"/>
          <p:cNvSpPr>
            <a:spLocks noGrp="1"/>
          </p:cNvSpPr>
          <p:nvPr>
            <p:ph idx="1"/>
          </p:nvPr>
        </p:nvSpPr>
        <p:spPr>
          <a:xfrm>
            <a:off x="97973" y="1164771"/>
            <a:ext cx="8599713" cy="5366658"/>
          </a:xfrm>
        </p:spPr>
        <p:txBody>
          <a:bodyPr>
            <a:normAutofit fontScale="92500"/>
          </a:bodyPr>
          <a:lstStyle/>
          <a:p>
            <a:pPr lvl="1"/>
            <a:r>
              <a:rPr lang="en-US" sz="2800" dirty="0">
                <a:solidFill>
                  <a:schemeClr val="tx1"/>
                </a:solidFill>
                <a:latin typeface="Arial" panose="020B0604020202020204" pitchFamily="34" charset="0"/>
                <a:cs typeface="Arial" panose="020B0604020202020204" pitchFamily="34" charset="0"/>
              </a:rPr>
              <a:t>Weather forecasts</a:t>
            </a:r>
          </a:p>
          <a:p>
            <a:pPr lvl="1"/>
            <a:r>
              <a:rPr lang="en-US" sz="2800" dirty="0">
                <a:solidFill>
                  <a:schemeClr val="tx1"/>
                </a:solidFill>
                <a:latin typeface="Arial" panose="020B0604020202020204" pitchFamily="34" charset="0"/>
                <a:cs typeface="Arial" panose="020B0604020202020204" pitchFamily="34" charset="0"/>
              </a:rPr>
              <a:t>Power utility status information</a:t>
            </a:r>
          </a:p>
          <a:p>
            <a:pPr lvl="1"/>
            <a:r>
              <a:rPr lang="en-US" sz="2800" dirty="0">
                <a:solidFill>
                  <a:schemeClr val="tx1"/>
                </a:solidFill>
                <a:latin typeface="Arial" panose="020B0604020202020204" pitchFamily="34" charset="0"/>
                <a:cs typeface="Arial" panose="020B0604020202020204" pitchFamily="34" charset="0"/>
              </a:rPr>
              <a:t>Location and open hours of local warming shelters</a:t>
            </a:r>
          </a:p>
          <a:p>
            <a:pPr lvl="1"/>
            <a:r>
              <a:rPr lang="en-US" sz="2800" dirty="0">
                <a:solidFill>
                  <a:schemeClr val="tx1"/>
                </a:solidFill>
                <a:latin typeface="Arial" panose="020B0604020202020204" pitchFamily="34" charset="0"/>
                <a:cs typeface="Arial" panose="020B0604020202020204" pitchFamily="34" charset="0"/>
              </a:rPr>
              <a:t>Location of regional overnight shelters</a:t>
            </a:r>
          </a:p>
          <a:p>
            <a:pPr lvl="1"/>
            <a:r>
              <a:rPr lang="en-US" sz="2800" dirty="0">
                <a:solidFill>
                  <a:schemeClr val="tx1"/>
                </a:solidFill>
                <a:latin typeface="Arial" panose="020B0604020202020204" pitchFamily="34" charset="0"/>
                <a:cs typeface="Arial" panose="020B0604020202020204" pitchFamily="34" charset="0"/>
              </a:rPr>
              <a:t>Locations of mass feeding sites or community points of distribution</a:t>
            </a:r>
          </a:p>
          <a:p>
            <a:pPr lvl="1"/>
            <a:r>
              <a:rPr lang="en-US" sz="2800" dirty="0">
                <a:solidFill>
                  <a:schemeClr val="tx1"/>
                </a:solidFill>
                <a:latin typeface="Arial" panose="020B0604020202020204" pitchFamily="34" charset="0"/>
                <a:cs typeface="Arial" panose="020B0604020202020204" pitchFamily="34" charset="0"/>
              </a:rPr>
              <a:t>Location of major road closures</a:t>
            </a:r>
          </a:p>
          <a:p>
            <a:pPr lvl="1"/>
            <a:r>
              <a:rPr lang="en-US" sz="2800" dirty="0">
                <a:solidFill>
                  <a:schemeClr val="tx1"/>
                </a:solidFill>
                <a:latin typeface="Arial" panose="020B0604020202020204" pitchFamily="34" charset="0"/>
                <a:cs typeface="Arial" panose="020B0604020202020204" pitchFamily="34" charset="0"/>
              </a:rPr>
              <a:t>Evacuations routes.</a:t>
            </a:r>
          </a:p>
          <a:p>
            <a:pPr lvl="1"/>
            <a:r>
              <a:rPr lang="en-US" sz="2800" dirty="0">
                <a:solidFill>
                  <a:schemeClr val="tx1"/>
                </a:solidFill>
                <a:latin typeface="Arial" panose="020B0604020202020204" pitchFamily="34" charset="0"/>
                <a:cs typeface="Arial" panose="020B0604020202020204" pitchFamily="34" charset="0"/>
              </a:rPr>
              <a:t>Instructions to Shelter-In-Place or announce when it is safe to come out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336" y="195943"/>
            <a:ext cx="4950541" cy="2859170"/>
          </a:xfrm>
          <a:prstGeom prst="rect">
            <a:avLst/>
          </a:prstGeom>
        </p:spPr>
      </p:pic>
    </p:spTree>
    <p:extLst>
      <p:ext uri="{BB962C8B-B14F-4D97-AF65-F5344CB8AC3E}">
        <p14:creationId xmlns:p14="http://schemas.microsoft.com/office/powerpoint/2010/main" val="124051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691258" cy="936171"/>
          </a:xfrm>
        </p:spPr>
        <p:txBody>
          <a:bodyPr>
            <a:normAutofit/>
          </a:bodyPr>
          <a:lstStyle/>
          <a:p>
            <a:r>
              <a:rPr lang="en-US" sz="4000" dirty="0">
                <a:latin typeface="Arial Black" panose="020B0A04020102020204" pitchFamily="34" charset="0"/>
              </a:rPr>
              <a:t>How to find out what’s going on</a:t>
            </a:r>
          </a:p>
        </p:txBody>
      </p:sp>
      <p:sp>
        <p:nvSpPr>
          <p:cNvPr id="7" name="Content Placeholder 2"/>
          <p:cNvSpPr>
            <a:spLocks noGrp="1"/>
          </p:cNvSpPr>
          <p:nvPr>
            <p:ph idx="1"/>
          </p:nvPr>
        </p:nvSpPr>
        <p:spPr>
          <a:xfrm>
            <a:off x="119744" y="1132114"/>
            <a:ext cx="10254342" cy="5464629"/>
          </a:xfrm>
        </p:spPr>
        <p:txBody>
          <a:bodyPr>
            <a:normAutofit/>
          </a:bodyPr>
          <a:lstStyle/>
          <a:p>
            <a:pPr lvl="1"/>
            <a:r>
              <a:rPr lang="en-US" sz="2800" dirty="0">
                <a:solidFill>
                  <a:schemeClr val="tx1"/>
                </a:solidFill>
                <a:latin typeface="Arial" panose="020B0604020202020204" pitchFamily="34" charset="0"/>
                <a:cs typeface="Arial" panose="020B0604020202020204" pitchFamily="34" charset="0"/>
              </a:rPr>
              <a:t>If you still have power &amp; internet access:</a:t>
            </a:r>
          </a:p>
          <a:p>
            <a:pPr lvl="2"/>
            <a:r>
              <a:rPr lang="en-US" sz="2600" dirty="0">
                <a:solidFill>
                  <a:schemeClr val="tx1"/>
                </a:solidFill>
                <a:latin typeface="Arial" panose="020B0604020202020204" pitchFamily="34" charset="0"/>
                <a:cs typeface="Arial" panose="020B0604020202020204" pitchFamily="34" charset="0"/>
              </a:rPr>
              <a:t>Local Television &amp; Radio Stations</a:t>
            </a:r>
          </a:p>
          <a:p>
            <a:pPr lvl="2"/>
            <a:r>
              <a:rPr lang="en-US" sz="2600" dirty="0">
                <a:solidFill>
                  <a:schemeClr val="tx1"/>
                </a:solidFill>
                <a:latin typeface="Arial" panose="020B0604020202020204" pitchFamily="34" charset="0"/>
                <a:cs typeface="Arial" panose="020B0604020202020204" pitchFamily="34" charset="0"/>
              </a:rPr>
              <a:t>Online News sites</a:t>
            </a:r>
          </a:p>
          <a:p>
            <a:pPr lvl="2"/>
            <a:r>
              <a:rPr lang="en-US" sz="2600" dirty="0">
                <a:solidFill>
                  <a:schemeClr val="tx1"/>
                </a:solidFill>
                <a:latin typeface="Arial" panose="020B0604020202020204" pitchFamily="34" charset="0"/>
                <a:cs typeface="Arial" panose="020B0604020202020204" pitchFamily="34" charset="0"/>
              </a:rPr>
              <a:t>Websites and Social Media</a:t>
            </a:r>
          </a:p>
          <a:p>
            <a:pPr lvl="2"/>
            <a:r>
              <a:rPr lang="en-US" sz="2600" dirty="0">
                <a:solidFill>
                  <a:schemeClr val="tx1"/>
                </a:solidFill>
                <a:latin typeface="Arial" panose="020B0604020202020204" pitchFamily="34" charset="0"/>
                <a:cs typeface="Arial" panose="020B0604020202020204" pitchFamily="34" charset="0"/>
              </a:rPr>
              <a:t>Emergency Text Alerts</a:t>
            </a:r>
            <a:endParaRPr lang="en-US" sz="2800" dirty="0">
              <a:solidFill>
                <a:schemeClr val="tx1"/>
              </a:solidFill>
              <a:latin typeface="Arial" panose="020B0604020202020204" pitchFamily="34" charset="0"/>
              <a:cs typeface="Arial" panose="020B0604020202020204" pitchFamily="34" charset="0"/>
            </a:endParaRPr>
          </a:p>
          <a:p>
            <a:pPr marL="457200" lvl="1" indent="0">
              <a:buNone/>
            </a:pPr>
            <a:endParaRPr lang="en-US" sz="2800" dirty="0">
              <a:solidFill>
                <a:schemeClr val="tx1"/>
              </a:solidFill>
              <a:latin typeface="Arial" panose="020B0604020202020204" pitchFamily="34" charset="0"/>
              <a:cs typeface="Arial" panose="020B0604020202020204" pitchFamily="34" charset="0"/>
            </a:endParaRPr>
          </a:p>
          <a:p>
            <a:pPr marL="457200" lvl="1" indent="0">
              <a:buNone/>
            </a:pPr>
            <a:r>
              <a:rPr lang="en-US" sz="2800" dirty="0">
                <a:solidFill>
                  <a:schemeClr val="tx1"/>
                </a:solidFill>
                <a:latin typeface="Arial" panose="020B0604020202020204" pitchFamily="34" charset="0"/>
                <a:cs typeface="Arial" panose="020B0604020202020204" pitchFamily="34" charset="0"/>
              </a:rPr>
              <a:t>Note: Please do not call 911 for information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132114"/>
            <a:ext cx="4669971" cy="4669971"/>
          </a:xfrm>
          <a:prstGeom prst="rect">
            <a:avLst/>
          </a:prstGeom>
        </p:spPr>
      </p:pic>
    </p:spTree>
    <p:extLst>
      <p:ext uri="{BB962C8B-B14F-4D97-AF65-F5344CB8AC3E}">
        <p14:creationId xmlns:p14="http://schemas.microsoft.com/office/powerpoint/2010/main" val="157690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691258" cy="936171"/>
          </a:xfrm>
        </p:spPr>
        <p:txBody>
          <a:bodyPr>
            <a:normAutofit/>
          </a:bodyPr>
          <a:lstStyle/>
          <a:p>
            <a:r>
              <a:rPr lang="en-US" sz="4000" dirty="0">
                <a:latin typeface="Arial Black" panose="020B0A04020102020204" pitchFamily="34" charset="0"/>
              </a:rPr>
              <a:t>How to find out what’s going on</a:t>
            </a:r>
          </a:p>
        </p:txBody>
      </p:sp>
      <p:sp>
        <p:nvSpPr>
          <p:cNvPr id="7" name="Content Placeholder 2"/>
          <p:cNvSpPr>
            <a:spLocks noGrp="1"/>
          </p:cNvSpPr>
          <p:nvPr>
            <p:ph idx="1"/>
          </p:nvPr>
        </p:nvSpPr>
        <p:spPr>
          <a:xfrm>
            <a:off x="119744" y="1360714"/>
            <a:ext cx="10254342" cy="5236029"/>
          </a:xfrm>
        </p:spPr>
        <p:txBody>
          <a:bodyPr>
            <a:normAutofit/>
          </a:bodyPr>
          <a:lstStyle/>
          <a:p>
            <a:pPr lvl="1"/>
            <a:r>
              <a:rPr lang="en-US" sz="2800" dirty="0">
                <a:solidFill>
                  <a:schemeClr val="tx1"/>
                </a:solidFill>
                <a:latin typeface="Arial" panose="020B0604020202020204" pitchFamily="34" charset="0"/>
                <a:cs typeface="Arial" panose="020B0604020202020204" pitchFamily="34" charset="0"/>
              </a:rPr>
              <a:t>If you still have telephone access:</a:t>
            </a:r>
          </a:p>
          <a:p>
            <a:pPr lvl="2"/>
            <a:r>
              <a:rPr lang="en-US" sz="2600" dirty="0">
                <a:solidFill>
                  <a:schemeClr val="tx1"/>
                </a:solidFill>
                <a:latin typeface="Arial" panose="020B0604020202020204" pitchFamily="34" charset="0"/>
                <a:cs typeface="Arial" panose="020B0604020202020204" pitchFamily="34" charset="0"/>
              </a:rPr>
              <a:t>Your Town Office, Fire Station or EOC</a:t>
            </a:r>
          </a:p>
          <a:p>
            <a:pPr lvl="2"/>
            <a:r>
              <a:rPr lang="en-US" sz="2600" dirty="0">
                <a:solidFill>
                  <a:schemeClr val="tx1"/>
                </a:solidFill>
                <a:latin typeface="Arial" panose="020B0604020202020204" pitchFamily="34" charset="0"/>
                <a:cs typeface="Arial" panose="020B0604020202020204" pitchFamily="34" charset="0"/>
              </a:rPr>
              <a:t>County Emergency Management</a:t>
            </a:r>
          </a:p>
          <a:p>
            <a:pPr lvl="2"/>
            <a:r>
              <a:rPr lang="en-US" sz="2600" dirty="0">
                <a:solidFill>
                  <a:schemeClr val="tx1"/>
                </a:solidFill>
                <a:latin typeface="Arial" panose="020B0604020202020204" pitchFamily="34" charset="0"/>
                <a:cs typeface="Arial" panose="020B0604020202020204" pitchFamily="34" charset="0"/>
              </a:rPr>
              <a:t>511 (road conditions)</a:t>
            </a:r>
          </a:p>
          <a:p>
            <a:pPr lvl="2"/>
            <a:r>
              <a:rPr lang="en-US" sz="2600" dirty="0">
                <a:solidFill>
                  <a:schemeClr val="tx1"/>
                </a:solidFill>
                <a:latin typeface="Arial" panose="020B0604020202020204" pitchFamily="34" charset="0"/>
                <a:cs typeface="Arial" panose="020B0604020202020204" pitchFamily="34" charset="0"/>
              </a:rPr>
              <a:t>211 (shelter information and disaster assistance)</a:t>
            </a:r>
          </a:p>
          <a:p>
            <a:pPr marL="457200" lvl="1" indent="0">
              <a:buNone/>
            </a:pPr>
            <a:endParaRPr lang="en-US" sz="2800" dirty="0">
              <a:solidFill>
                <a:schemeClr val="tx1"/>
              </a:solidFill>
              <a:latin typeface="Arial" panose="020B0604020202020204" pitchFamily="34" charset="0"/>
              <a:cs typeface="Arial" panose="020B0604020202020204" pitchFamily="34" charset="0"/>
            </a:endParaRPr>
          </a:p>
          <a:p>
            <a:pPr marL="457200" lvl="1" indent="0">
              <a:buNone/>
            </a:pPr>
            <a:r>
              <a:rPr lang="en-US" sz="2800" dirty="0">
                <a:solidFill>
                  <a:srgbClr val="FFFF00"/>
                </a:solidFill>
                <a:latin typeface="Arial" panose="020B0604020202020204" pitchFamily="34" charset="0"/>
                <a:cs typeface="Arial" panose="020B0604020202020204" pitchFamily="34" charset="0"/>
              </a:rPr>
              <a:t>Reminder: Please do not call 911 for information</a:t>
            </a:r>
          </a:p>
        </p:txBody>
      </p:sp>
      <p:pic>
        <p:nvPicPr>
          <p:cNvPr id="3" name="Picture 2"/>
          <p:cNvPicPr>
            <a:picLocks noChangeAspect="1"/>
          </p:cNvPicPr>
          <p:nvPr/>
        </p:nvPicPr>
        <p:blipFill>
          <a:blip r:embed="rId3"/>
          <a:stretch>
            <a:fillRect/>
          </a:stretch>
        </p:blipFill>
        <p:spPr>
          <a:xfrm>
            <a:off x="7309959" y="1601657"/>
            <a:ext cx="4462756" cy="2317200"/>
          </a:xfrm>
          <a:prstGeom prst="rect">
            <a:avLst/>
          </a:prstGeom>
        </p:spPr>
      </p:pic>
    </p:spTree>
    <p:extLst>
      <p:ext uri="{BB962C8B-B14F-4D97-AF65-F5344CB8AC3E}">
        <p14:creationId xmlns:p14="http://schemas.microsoft.com/office/powerpoint/2010/main" val="138976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691258" cy="936171"/>
          </a:xfrm>
        </p:spPr>
        <p:txBody>
          <a:bodyPr>
            <a:normAutofit/>
          </a:bodyPr>
          <a:lstStyle/>
          <a:p>
            <a:r>
              <a:rPr lang="en-US" sz="4000" dirty="0">
                <a:latin typeface="Arial Black" panose="020B0A04020102020204" pitchFamily="34" charset="0"/>
              </a:rPr>
              <a:t>How to find out what’s going on</a:t>
            </a:r>
          </a:p>
        </p:txBody>
      </p:sp>
      <p:sp>
        <p:nvSpPr>
          <p:cNvPr id="7" name="Content Placeholder 2"/>
          <p:cNvSpPr>
            <a:spLocks noGrp="1"/>
          </p:cNvSpPr>
          <p:nvPr>
            <p:ph idx="1"/>
          </p:nvPr>
        </p:nvSpPr>
        <p:spPr>
          <a:xfrm>
            <a:off x="97973" y="1164771"/>
            <a:ext cx="10254342" cy="4435929"/>
          </a:xfrm>
        </p:spPr>
        <p:txBody>
          <a:bodyPr>
            <a:normAutofit/>
          </a:bodyPr>
          <a:lstStyle/>
          <a:p>
            <a:pPr lvl="1"/>
            <a:r>
              <a:rPr lang="en-US" sz="2800" dirty="0">
                <a:solidFill>
                  <a:schemeClr val="tx1"/>
                </a:solidFill>
                <a:latin typeface="Arial" panose="020B0604020202020204" pitchFamily="34" charset="0"/>
                <a:cs typeface="Arial" panose="020B0604020202020204" pitchFamily="34" charset="0"/>
              </a:rPr>
              <a:t>When you have no power, telephone or internet access, have battery backup solutions:</a:t>
            </a:r>
          </a:p>
          <a:p>
            <a:pPr lvl="2"/>
            <a:r>
              <a:rPr lang="en-US" sz="2600" dirty="0">
                <a:solidFill>
                  <a:schemeClr val="tx1"/>
                </a:solidFill>
                <a:latin typeface="Arial" panose="020B0604020202020204" pitchFamily="34" charset="0"/>
                <a:cs typeface="Arial" panose="020B0604020202020204" pitchFamily="34" charset="0"/>
              </a:rPr>
              <a:t>Battery-operated Public Safety Band Scanner</a:t>
            </a:r>
            <a:endParaRPr lang="en-US" sz="2400" dirty="0">
              <a:solidFill>
                <a:schemeClr val="tx1"/>
              </a:solidFill>
              <a:latin typeface="Arial" panose="020B0604020202020204" pitchFamily="34" charset="0"/>
              <a:cs typeface="Arial" panose="020B0604020202020204" pitchFamily="34" charset="0"/>
            </a:endParaRPr>
          </a:p>
          <a:p>
            <a:pPr lvl="2"/>
            <a:r>
              <a:rPr lang="en-US" sz="2400" dirty="0">
                <a:solidFill>
                  <a:schemeClr val="tx1"/>
                </a:solidFill>
                <a:latin typeface="Arial" panose="020B0604020202020204" pitchFamily="34" charset="0"/>
                <a:cs typeface="Arial" panose="020B0604020202020204" pitchFamily="34" charset="0"/>
              </a:rPr>
              <a:t>Local AM/FM Radio Stations</a:t>
            </a:r>
          </a:p>
          <a:p>
            <a:pPr lvl="2"/>
            <a:r>
              <a:rPr lang="en-US" sz="2600" dirty="0">
                <a:solidFill>
                  <a:schemeClr val="tx1"/>
                </a:solidFill>
                <a:latin typeface="Arial" panose="020B0604020202020204" pitchFamily="34" charset="0"/>
                <a:cs typeface="Arial" panose="020B0604020202020204" pitchFamily="34" charset="0"/>
              </a:rPr>
              <a:t>NOAA Weather Alert Radio</a:t>
            </a:r>
          </a:p>
          <a:p>
            <a:pPr lvl="2"/>
            <a:r>
              <a:rPr lang="en-US" sz="2600" dirty="0">
                <a:solidFill>
                  <a:schemeClr val="tx1"/>
                </a:solidFill>
                <a:latin typeface="Arial" panose="020B0604020202020204" pitchFamily="34" charset="0"/>
                <a:cs typeface="Arial" panose="020B0604020202020204" pitchFamily="34" charset="0"/>
              </a:rPr>
              <a:t>Community-run Alert radio stations</a:t>
            </a:r>
          </a:p>
          <a:p>
            <a:pPr lvl="2"/>
            <a:endParaRPr lang="en-US" sz="26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260" y="4017508"/>
            <a:ext cx="4024234" cy="2676525"/>
          </a:xfrm>
          <a:prstGeom prst="rect">
            <a:avLst/>
          </a:prstGeom>
        </p:spPr>
      </p:pic>
    </p:spTree>
    <p:extLst>
      <p:ext uri="{BB962C8B-B14F-4D97-AF65-F5344CB8AC3E}">
        <p14:creationId xmlns:p14="http://schemas.microsoft.com/office/powerpoint/2010/main" val="378624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691258" cy="936171"/>
          </a:xfrm>
        </p:spPr>
        <p:txBody>
          <a:bodyPr>
            <a:normAutofit/>
          </a:bodyPr>
          <a:lstStyle/>
          <a:p>
            <a:r>
              <a:rPr lang="en-US" sz="4000" dirty="0">
                <a:latin typeface="Arial Black" panose="020B0A04020102020204" pitchFamily="34" charset="0"/>
              </a:rPr>
              <a:t>Calling for Help</a:t>
            </a:r>
          </a:p>
        </p:txBody>
      </p:sp>
      <p:sp>
        <p:nvSpPr>
          <p:cNvPr id="7" name="Content Placeholder 2"/>
          <p:cNvSpPr>
            <a:spLocks noGrp="1"/>
          </p:cNvSpPr>
          <p:nvPr>
            <p:ph idx="1"/>
          </p:nvPr>
        </p:nvSpPr>
        <p:spPr>
          <a:xfrm>
            <a:off x="97973" y="1164771"/>
            <a:ext cx="8599713" cy="5366658"/>
          </a:xfrm>
        </p:spPr>
        <p:txBody>
          <a:bodyPr>
            <a:normAutofit/>
          </a:bodyPr>
          <a:lstStyle/>
          <a:p>
            <a:pPr lvl="1"/>
            <a:r>
              <a:rPr lang="en-US" sz="2800" dirty="0">
                <a:solidFill>
                  <a:schemeClr val="tx1"/>
                </a:solidFill>
                <a:latin typeface="Arial" panose="020B0604020202020204" pitchFamily="34" charset="0"/>
                <a:cs typeface="Arial" panose="020B0604020202020204" pitchFamily="34" charset="0"/>
              </a:rPr>
              <a:t>Call 911, if it is functioning</a:t>
            </a:r>
          </a:p>
          <a:p>
            <a:pPr lvl="1"/>
            <a:r>
              <a:rPr lang="en-US" sz="2800" dirty="0">
                <a:solidFill>
                  <a:schemeClr val="tx1"/>
                </a:solidFill>
                <a:latin typeface="Arial" panose="020B0604020202020204" pitchFamily="34" charset="0"/>
                <a:cs typeface="Arial" panose="020B0604020202020204" pitchFamily="34" charset="0"/>
              </a:rPr>
              <a:t>If 911 is out, can you still call your Fire Station by phone? Is your local exchange still up?</a:t>
            </a:r>
            <a:endParaRPr lang="en-US" sz="2600" dirty="0">
              <a:solidFill>
                <a:schemeClr val="tx1"/>
              </a:solidFill>
              <a:latin typeface="Arial" panose="020B0604020202020204" pitchFamily="34" charset="0"/>
              <a:cs typeface="Arial" panose="020B0604020202020204" pitchFamily="34" charset="0"/>
            </a:endParaRPr>
          </a:p>
          <a:p>
            <a:pPr lvl="1"/>
            <a:r>
              <a:rPr lang="en-US" sz="2800" dirty="0">
                <a:solidFill>
                  <a:schemeClr val="tx1"/>
                </a:solidFill>
                <a:latin typeface="Arial" panose="020B0604020202020204" pitchFamily="34" charset="0"/>
                <a:cs typeface="Arial" panose="020B0604020202020204" pitchFamily="34" charset="0"/>
              </a:rPr>
              <a:t>Establish a local radio net with CB, GMRS or FRS radios.</a:t>
            </a:r>
            <a:endParaRPr lang="en-US" sz="26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418" y="1835876"/>
            <a:ext cx="3333750" cy="3333750"/>
          </a:xfrm>
          <a:prstGeom prst="rect">
            <a:avLst/>
          </a:prstGeom>
        </p:spPr>
      </p:pic>
    </p:spTree>
    <p:extLst>
      <p:ext uri="{BB962C8B-B14F-4D97-AF65-F5344CB8AC3E}">
        <p14:creationId xmlns:p14="http://schemas.microsoft.com/office/powerpoint/2010/main" val="101133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691258" cy="936171"/>
          </a:xfrm>
        </p:spPr>
        <p:txBody>
          <a:bodyPr>
            <a:normAutofit fontScale="90000"/>
          </a:bodyPr>
          <a:lstStyle/>
          <a:p>
            <a:r>
              <a:rPr lang="en-US" sz="4000" dirty="0">
                <a:latin typeface="Arial Black" panose="020B0A04020102020204" pitchFamily="34" charset="0"/>
              </a:rPr>
              <a:t>Communicating with Family &amp; Friends</a:t>
            </a:r>
          </a:p>
        </p:txBody>
      </p:sp>
      <p:sp>
        <p:nvSpPr>
          <p:cNvPr id="7" name="Content Placeholder 2"/>
          <p:cNvSpPr>
            <a:spLocks noGrp="1"/>
          </p:cNvSpPr>
          <p:nvPr>
            <p:ph idx="1"/>
          </p:nvPr>
        </p:nvSpPr>
        <p:spPr>
          <a:xfrm>
            <a:off x="97972" y="1360714"/>
            <a:ext cx="11397341" cy="3456216"/>
          </a:xfrm>
        </p:spPr>
        <p:txBody>
          <a:bodyPr>
            <a:normAutofit lnSpcReduction="10000"/>
          </a:bodyPr>
          <a:lstStyle/>
          <a:p>
            <a:pPr lvl="1"/>
            <a:r>
              <a:rPr lang="en-US" sz="2600" dirty="0">
                <a:solidFill>
                  <a:schemeClr val="tx1"/>
                </a:solidFill>
                <a:latin typeface="Arial" panose="020B0604020202020204" pitchFamily="34" charset="0"/>
                <a:cs typeface="Arial" panose="020B0604020202020204" pitchFamily="34" charset="0"/>
              </a:rPr>
              <a:t>One of the most basic needs during an emergency is to establish contact with your family and friends.</a:t>
            </a:r>
          </a:p>
          <a:p>
            <a:pPr lvl="1"/>
            <a:r>
              <a:rPr lang="en-US" sz="2600" dirty="0">
                <a:solidFill>
                  <a:schemeClr val="tx1"/>
                </a:solidFill>
                <a:latin typeface="Arial" panose="020B0604020202020204" pitchFamily="34" charset="0"/>
                <a:cs typeface="Arial" panose="020B0604020202020204" pitchFamily="34" charset="0"/>
              </a:rPr>
              <a:t>List out all possible ways for you to communicate with your family members. Include contact information.</a:t>
            </a:r>
          </a:p>
          <a:p>
            <a:pPr lvl="1"/>
            <a:r>
              <a:rPr lang="en-US" sz="2600" dirty="0">
                <a:solidFill>
                  <a:schemeClr val="tx1"/>
                </a:solidFill>
                <a:latin typeface="Arial" panose="020B0604020202020204" pitchFamily="34" charset="0"/>
                <a:cs typeface="Arial" panose="020B0604020202020204" pitchFamily="34" charset="0"/>
              </a:rPr>
              <a:t>Identify an Out of Area phone contact</a:t>
            </a:r>
            <a:endParaRPr lang="en-US" sz="2400" dirty="0">
              <a:solidFill>
                <a:schemeClr val="tx1"/>
              </a:solidFill>
              <a:latin typeface="Arial" panose="020B0604020202020204" pitchFamily="34" charset="0"/>
              <a:cs typeface="Arial" panose="020B0604020202020204" pitchFamily="34" charset="0"/>
            </a:endParaRPr>
          </a:p>
          <a:p>
            <a:pPr lvl="1"/>
            <a:r>
              <a:rPr lang="en-US" sz="2600" dirty="0">
                <a:solidFill>
                  <a:schemeClr val="tx1"/>
                </a:solidFill>
                <a:latin typeface="Arial" panose="020B0604020202020204" pitchFamily="34" charset="0"/>
                <a:cs typeface="Arial" panose="020B0604020202020204" pitchFamily="34" charset="0"/>
              </a:rPr>
              <a:t>Family Service Radios, GMRS and CB Radios</a:t>
            </a:r>
          </a:p>
          <a:p>
            <a:pPr lvl="1"/>
            <a:r>
              <a:rPr lang="en-US" sz="2600" dirty="0">
                <a:solidFill>
                  <a:schemeClr val="tx1"/>
                </a:solidFill>
                <a:latin typeface="Arial" panose="020B0604020202020204" pitchFamily="34" charset="0"/>
                <a:cs typeface="Arial" panose="020B0604020202020204" pitchFamily="34" charset="0"/>
              </a:rPr>
              <a:t>Amateur (HAM) Radio (need to get an FCC license)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896" y="5113564"/>
            <a:ext cx="3190875" cy="1428750"/>
          </a:xfrm>
          <a:prstGeom prst="rect">
            <a:avLst/>
          </a:prstGeom>
        </p:spPr>
      </p:pic>
    </p:spTree>
    <p:extLst>
      <p:ext uri="{BB962C8B-B14F-4D97-AF65-F5344CB8AC3E}">
        <p14:creationId xmlns:p14="http://schemas.microsoft.com/office/powerpoint/2010/main" val="38737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691258" cy="936171"/>
          </a:xfrm>
        </p:spPr>
        <p:txBody>
          <a:bodyPr>
            <a:normAutofit/>
          </a:bodyPr>
          <a:lstStyle/>
          <a:p>
            <a:r>
              <a:rPr lang="en-US" sz="4000" dirty="0">
                <a:latin typeface="Arial Black" panose="020B0A04020102020204" pitchFamily="34" charset="0"/>
              </a:rPr>
              <a:t>Reasons to Evacuate</a:t>
            </a:r>
          </a:p>
        </p:txBody>
      </p:sp>
      <p:sp>
        <p:nvSpPr>
          <p:cNvPr id="7" name="Content Placeholder 2"/>
          <p:cNvSpPr>
            <a:spLocks noGrp="1"/>
          </p:cNvSpPr>
          <p:nvPr>
            <p:ph idx="1"/>
          </p:nvPr>
        </p:nvSpPr>
        <p:spPr>
          <a:xfrm>
            <a:off x="97973" y="1360713"/>
            <a:ext cx="8141717" cy="5170715"/>
          </a:xfrm>
        </p:spPr>
        <p:txBody>
          <a:bodyPr>
            <a:normAutofit/>
          </a:bodyPr>
          <a:lstStyle/>
          <a:p>
            <a:pPr lvl="1"/>
            <a:r>
              <a:rPr lang="en-US" sz="2600" dirty="0">
                <a:solidFill>
                  <a:schemeClr val="tx1"/>
                </a:solidFill>
                <a:latin typeface="Arial" panose="020B0604020202020204" pitchFamily="34" charset="0"/>
                <a:cs typeface="Arial" panose="020B0604020202020204" pitchFamily="34" charset="0"/>
              </a:rPr>
              <a:t>Wintertime power outage/loss of heat to home</a:t>
            </a:r>
          </a:p>
          <a:p>
            <a:pPr lvl="1"/>
            <a:r>
              <a:rPr lang="en-US" sz="2600" dirty="0">
                <a:solidFill>
                  <a:schemeClr val="tx1"/>
                </a:solidFill>
                <a:latin typeface="Arial" panose="020B0604020202020204" pitchFamily="34" charset="0"/>
                <a:cs typeface="Arial" panose="020B0604020202020204" pitchFamily="34" charset="0"/>
              </a:rPr>
              <a:t>Hazardous materials release</a:t>
            </a:r>
          </a:p>
          <a:p>
            <a:pPr lvl="1"/>
            <a:r>
              <a:rPr lang="en-US" sz="2600" dirty="0">
                <a:solidFill>
                  <a:schemeClr val="tx1"/>
                </a:solidFill>
                <a:latin typeface="Arial" panose="020B0604020202020204" pitchFamily="34" charset="0"/>
                <a:cs typeface="Arial" panose="020B0604020202020204" pitchFamily="34" charset="0"/>
              </a:rPr>
              <a:t>Approaching forest fire</a:t>
            </a:r>
          </a:p>
          <a:p>
            <a:pPr lvl="1"/>
            <a:r>
              <a:rPr lang="en-US" sz="2600" dirty="0">
                <a:solidFill>
                  <a:schemeClr val="tx1"/>
                </a:solidFill>
                <a:latin typeface="Arial" panose="020B0604020202020204" pitchFamily="34" charset="0"/>
                <a:cs typeface="Arial" panose="020B0604020202020204" pitchFamily="34" charset="0"/>
              </a:rPr>
              <a:t>Damage to your home from a fire, wind or water. </a:t>
            </a:r>
          </a:p>
          <a:p>
            <a:pPr lvl="1"/>
            <a:r>
              <a:rPr lang="en-US" sz="2600" dirty="0">
                <a:solidFill>
                  <a:schemeClr val="tx1"/>
                </a:solidFill>
                <a:latin typeface="Arial" panose="020B0604020202020204" pitchFamily="34" charset="0"/>
                <a:cs typeface="Arial" panose="020B0604020202020204" pitchFamily="34" charset="0"/>
              </a:rPr>
              <a:t>Area flooding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072" y="382587"/>
            <a:ext cx="3539169" cy="24479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2820" y="2995384"/>
            <a:ext cx="2984500" cy="3644900"/>
          </a:xfrm>
          <a:prstGeom prst="rect">
            <a:avLst/>
          </a:prstGeom>
        </p:spPr>
      </p:pic>
    </p:spTree>
    <p:extLst>
      <p:ext uri="{BB962C8B-B14F-4D97-AF65-F5344CB8AC3E}">
        <p14:creationId xmlns:p14="http://schemas.microsoft.com/office/powerpoint/2010/main" val="2222665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691258" cy="936171"/>
          </a:xfrm>
        </p:spPr>
        <p:txBody>
          <a:bodyPr>
            <a:normAutofit/>
          </a:bodyPr>
          <a:lstStyle/>
          <a:p>
            <a:r>
              <a:rPr lang="en-US" sz="4000" dirty="0">
                <a:latin typeface="Arial Black" panose="020B0A04020102020204" pitchFamily="34" charset="0"/>
              </a:rPr>
              <a:t>If you go to an overnight shelter</a:t>
            </a:r>
          </a:p>
        </p:txBody>
      </p:sp>
      <p:sp>
        <p:nvSpPr>
          <p:cNvPr id="7" name="Content Placeholder 2"/>
          <p:cNvSpPr>
            <a:spLocks noGrp="1"/>
          </p:cNvSpPr>
          <p:nvPr>
            <p:ph idx="1"/>
          </p:nvPr>
        </p:nvSpPr>
        <p:spPr>
          <a:xfrm>
            <a:off x="97973" y="1360713"/>
            <a:ext cx="9840684" cy="5170715"/>
          </a:xfrm>
        </p:spPr>
        <p:txBody>
          <a:bodyPr>
            <a:normAutofit lnSpcReduction="10000"/>
          </a:bodyPr>
          <a:lstStyle/>
          <a:p>
            <a:pPr marL="511175" lvl="1" indent="-228600"/>
            <a:r>
              <a:rPr lang="en-US" sz="2600" dirty="0">
                <a:solidFill>
                  <a:schemeClr val="tx1"/>
                </a:solidFill>
                <a:latin typeface="Arial" panose="020B0604020202020204" pitchFamily="34" charset="0"/>
                <a:cs typeface="Arial" panose="020B0604020202020204" pitchFamily="34" charset="0"/>
              </a:rPr>
              <a:t>Pillows, sheets, hygiene supplies and other comfort items</a:t>
            </a:r>
          </a:p>
          <a:p>
            <a:pPr marL="511175" lvl="1" indent="-228600"/>
            <a:r>
              <a:rPr lang="en-US" sz="2600" dirty="0">
                <a:solidFill>
                  <a:schemeClr val="tx1"/>
                </a:solidFill>
                <a:latin typeface="Arial" panose="020B0604020202020204" pitchFamily="34" charset="0"/>
                <a:cs typeface="Arial" panose="020B0604020202020204" pitchFamily="34" charset="0"/>
              </a:rPr>
              <a:t>Supplies needed for children and infants, such as diapers, formula and toys</a:t>
            </a:r>
          </a:p>
          <a:p>
            <a:pPr marL="511175" lvl="1" indent="-228600"/>
            <a:r>
              <a:rPr lang="en-US" sz="2600" dirty="0">
                <a:solidFill>
                  <a:schemeClr val="tx1"/>
                </a:solidFill>
                <a:latin typeface="Arial" panose="020B0604020202020204" pitchFamily="34" charset="0"/>
                <a:cs typeface="Arial" panose="020B0604020202020204" pitchFamily="34" charset="0"/>
              </a:rPr>
              <a:t>Special items for family members who are elderly or disabled</a:t>
            </a:r>
          </a:p>
          <a:p>
            <a:pPr marL="511175" lvl="1" indent="-228600"/>
            <a:r>
              <a:rPr lang="en-US" sz="2600" dirty="0">
                <a:solidFill>
                  <a:schemeClr val="tx1"/>
                </a:solidFill>
                <a:latin typeface="Arial" panose="020B0604020202020204" pitchFamily="34" charset="0"/>
                <a:cs typeface="Arial" panose="020B0604020202020204" pitchFamily="34" charset="0"/>
              </a:rPr>
              <a:t>Chargers for any electronic devices you bring with you</a:t>
            </a:r>
          </a:p>
          <a:p>
            <a:pPr marL="511175" lvl="1" indent="-228600"/>
            <a:r>
              <a:rPr lang="en-US" sz="2600" dirty="0">
                <a:solidFill>
                  <a:schemeClr val="tx1"/>
                </a:solidFill>
                <a:latin typeface="Arial" panose="020B0604020202020204" pitchFamily="34" charset="0"/>
                <a:cs typeface="Arial" panose="020B0604020202020204" pitchFamily="34" charset="0"/>
              </a:rPr>
              <a:t>Books, games and other ways to entertain your family</a:t>
            </a:r>
          </a:p>
          <a:p>
            <a:pPr marL="511175" lvl="1" indent="-228600"/>
            <a:r>
              <a:rPr lang="en-US" sz="2600" dirty="0">
                <a:solidFill>
                  <a:schemeClr val="tx1"/>
                </a:solidFill>
                <a:latin typeface="Arial" panose="020B0604020202020204" pitchFamily="34" charset="0"/>
                <a:cs typeface="Arial" panose="020B0604020202020204" pitchFamily="34" charset="0"/>
              </a:rPr>
              <a:t>Foods that meet unusual dietary requirements</a:t>
            </a:r>
          </a:p>
          <a:p>
            <a:pPr marL="511175" lvl="1" indent="-228600"/>
            <a:r>
              <a:rPr lang="en-US" sz="2600" dirty="0">
                <a:solidFill>
                  <a:schemeClr val="tx1"/>
                </a:solidFill>
                <a:latin typeface="Arial" panose="020B0604020202020204" pitchFamily="34" charset="0"/>
                <a:cs typeface="Arial" panose="020B0604020202020204" pitchFamily="34" charset="0"/>
              </a:rPr>
              <a:t>Prescriptions and emergency medications</a:t>
            </a:r>
          </a:p>
          <a:p>
            <a:pPr marL="511175" lvl="1" indent="-228600"/>
            <a:r>
              <a:rPr lang="en-US" sz="2600" dirty="0">
                <a:solidFill>
                  <a:schemeClr val="tx1"/>
                </a:solidFill>
                <a:latin typeface="Arial" panose="020B0604020202020204" pitchFamily="34" charset="0"/>
                <a:cs typeface="Arial" panose="020B0604020202020204" pitchFamily="34" charset="0"/>
              </a:rPr>
              <a:t>Important personal documents</a:t>
            </a:r>
          </a:p>
          <a:p>
            <a:pPr marL="511175" lvl="1" indent="-228600"/>
            <a:r>
              <a:rPr lang="en-US" sz="2600" dirty="0">
                <a:solidFill>
                  <a:schemeClr val="tx1"/>
                </a:solidFill>
                <a:latin typeface="Arial" panose="020B0604020202020204" pitchFamily="34" charset="0"/>
                <a:cs typeface="Arial" panose="020B0604020202020204" pitchFamily="34" charset="0"/>
              </a:rPr>
              <a:t>Extra clothing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369" y="4325031"/>
            <a:ext cx="3410002" cy="2532969"/>
          </a:xfrm>
          <a:prstGeom prst="rect">
            <a:avLst/>
          </a:prstGeom>
        </p:spPr>
      </p:pic>
    </p:spTree>
    <p:extLst>
      <p:ext uri="{BB962C8B-B14F-4D97-AF65-F5344CB8AC3E}">
        <p14:creationId xmlns:p14="http://schemas.microsoft.com/office/powerpoint/2010/main" val="1805456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691258" cy="936171"/>
          </a:xfrm>
        </p:spPr>
        <p:txBody>
          <a:bodyPr>
            <a:normAutofit/>
          </a:bodyPr>
          <a:lstStyle/>
          <a:p>
            <a:r>
              <a:rPr lang="en-US" sz="4000" dirty="0">
                <a:latin typeface="Arial Black" panose="020B0A04020102020204" pitchFamily="34" charset="0"/>
              </a:rPr>
              <a:t>Protecting your family</a:t>
            </a:r>
          </a:p>
        </p:txBody>
      </p:sp>
      <p:sp>
        <p:nvSpPr>
          <p:cNvPr id="7" name="Content Placeholder 2"/>
          <p:cNvSpPr>
            <a:spLocks noGrp="1"/>
          </p:cNvSpPr>
          <p:nvPr>
            <p:ph idx="1"/>
          </p:nvPr>
        </p:nvSpPr>
        <p:spPr>
          <a:xfrm>
            <a:off x="97973" y="1360713"/>
            <a:ext cx="11538856" cy="3982831"/>
          </a:xfrm>
        </p:spPr>
        <p:txBody>
          <a:bodyPr>
            <a:normAutofit/>
          </a:bodyPr>
          <a:lstStyle/>
          <a:p>
            <a:pPr marL="511175" lvl="1" indent="-228600"/>
            <a:r>
              <a:rPr lang="en-US" sz="2600" dirty="0">
                <a:solidFill>
                  <a:schemeClr val="tx1"/>
                </a:solidFill>
                <a:latin typeface="Arial" panose="020B0604020202020204" pitchFamily="34" charset="0"/>
                <a:cs typeface="Arial" panose="020B0604020202020204" pitchFamily="34" charset="0"/>
              </a:rPr>
              <a:t>There are bad actors who will show up during disaster events to prey on others. </a:t>
            </a:r>
          </a:p>
          <a:p>
            <a:pPr marL="511175" lvl="1" indent="-228600"/>
            <a:r>
              <a:rPr lang="en-US" sz="2600" dirty="0">
                <a:solidFill>
                  <a:schemeClr val="tx1"/>
                </a:solidFill>
                <a:latin typeface="Arial" panose="020B0604020202020204" pitchFamily="34" charset="0"/>
                <a:cs typeface="Arial" panose="020B0604020202020204" pitchFamily="34" charset="0"/>
              </a:rPr>
              <a:t>This can be by scammers or burglars. Desperate burglars may be very violent.</a:t>
            </a:r>
          </a:p>
          <a:p>
            <a:pPr marL="511175" lvl="1" indent="-228600"/>
            <a:r>
              <a:rPr lang="en-US" sz="2600" dirty="0">
                <a:solidFill>
                  <a:schemeClr val="tx1"/>
                </a:solidFill>
                <a:latin typeface="Arial" panose="020B0604020202020204" pitchFamily="34" charset="0"/>
                <a:cs typeface="Arial" panose="020B0604020202020204" pitchFamily="34" charset="0"/>
              </a:rPr>
              <a:t>Determine how your family will protect themselves.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654" y="382360"/>
            <a:ext cx="2162175" cy="1847850"/>
          </a:xfrm>
          <a:prstGeom prst="rect">
            <a:avLst/>
          </a:prstGeom>
        </p:spPr>
      </p:pic>
      <p:pic>
        <p:nvPicPr>
          <p:cNvPr id="1026" name="Picture 2" descr="Ferguson Cop Advises Residents to Get a Gun: &quot;We will not be able to ...">
            <a:extLst>
              <a:ext uri="{FF2B5EF4-FFF2-40B4-BE49-F238E27FC236}">
                <a16:creationId xmlns:a16="http://schemas.microsoft.com/office/drawing/2014/main" id="{AC3FDBAF-CCA9-DF47-F9E4-AEE8171A2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829" y="4365191"/>
            <a:ext cx="3395662" cy="227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9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691258" cy="936171"/>
          </a:xfrm>
        </p:spPr>
        <p:txBody>
          <a:bodyPr>
            <a:normAutofit/>
          </a:bodyPr>
          <a:lstStyle/>
          <a:p>
            <a:r>
              <a:rPr lang="en-US" sz="4000" dirty="0">
                <a:latin typeface="Arial Black" panose="020B0A04020102020204" pitchFamily="34" charset="0"/>
              </a:rPr>
              <a:t>Checking in on family &amp; Neighbors</a:t>
            </a:r>
          </a:p>
        </p:txBody>
      </p:sp>
      <p:sp>
        <p:nvSpPr>
          <p:cNvPr id="7" name="Content Placeholder 2"/>
          <p:cNvSpPr>
            <a:spLocks noGrp="1"/>
          </p:cNvSpPr>
          <p:nvPr>
            <p:ph idx="1"/>
          </p:nvPr>
        </p:nvSpPr>
        <p:spPr>
          <a:xfrm>
            <a:off x="97973" y="1360713"/>
            <a:ext cx="7868737" cy="5170715"/>
          </a:xfrm>
        </p:spPr>
        <p:txBody>
          <a:bodyPr>
            <a:normAutofit/>
          </a:bodyPr>
          <a:lstStyle/>
          <a:p>
            <a:pPr marL="511175" lvl="1" indent="-228600"/>
            <a:r>
              <a:rPr lang="en-US" sz="2600" dirty="0">
                <a:solidFill>
                  <a:schemeClr val="tx1"/>
                </a:solidFill>
                <a:latin typeface="Arial" panose="020B0604020202020204" pitchFamily="34" charset="0"/>
                <a:cs typeface="Arial" panose="020B0604020202020204" pitchFamily="34" charset="0"/>
              </a:rPr>
              <a:t>Check up on the safety and wellbeing of family members who are separated from you.</a:t>
            </a:r>
          </a:p>
          <a:p>
            <a:pPr marL="511175" lvl="1" indent="-228600"/>
            <a:r>
              <a:rPr lang="en-US" sz="2600" dirty="0">
                <a:solidFill>
                  <a:schemeClr val="tx1"/>
                </a:solidFill>
                <a:latin typeface="Arial" panose="020B0604020202020204" pitchFamily="34" charset="0"/>
                <a:cs typeface="Arial" panose="020B0604020202020204" pitchFamily="34" charset="0"/>
              </a:rPr>
              <a:t>Check up on your neighbors, especially if they are elderly or have young children.</a:t>
            </a:r>
          </a:p>
          <a:p>
            <a:pPr marL="511175" lvl="1" indent="-228600"/>
            <a:r>
              <a:rPr lang="en-US" sz="2600" dirty="0">
                <a:solidFill>
                  <a:schemeClr val="tx1"/>
                </a:solidFill>
                <a:latin typeface="Arial" panose="020B0604020202020204" pitchFamily="34" charset="0"/>
                <a:cs typeface="Arial" panose="020B0604020202020204" pitchFamily="34" charset="0"/>
              </a:rPr>
              <a:t>There simply is not enough public safety personnel to check up on all residents.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177" y="1945820"/>
            <a:ext cx="4216194" cy="3689170"/>
          </a:xfrm>
          <a:prstGeom prst="rect">
            <a:avLst/>
          </a:prstGeom>
        </p:spPr>
      </p:pic>
    </p:spTree>
    <p:extLst>
      <p:ext uri="{BB962C8B-B14F-4D97-AF65-F5344CB8AC3E}">
        <p14:creationId xmlns:p14="http://schemas.microsoft.com/office/powerpoint/2010/main" val="245982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Important Records to safeguard</a:t>
            </a:r>
          </a:p>
        </p:txBody>
      </p:sp>
      <p:sp>
        <p:nvSpPr>
          <p:cNvPr id="3" name="Content Placeholder 2"/>
          <p:cNvSpPr>
            <a:spLocks noGrp="1"/>
          </p:cNvSpPr>
          <p:nvPr>
            <p:ph idx="1"/>
          </p:nvPr>
        </p:nvSpPr>
        <p:spPr>
          <a:xfrm>
            <a:off x="171449" y="1251858"/>
            <a:ext cx="8275865" cy="5344885"/>
          </a:xfrm>
        </p:spPr>
        <p:txBody>
          <a:bodyPr>
            <a:normAutofit/>
          </a:bodyPr>
          <a:lstStyle/>
          <a:p>
            <a:pPr lvl="1"/>
            <a:r>
              <a:rPr lang="en-US" sz="3000" dirty="0">
                <a:solidFill>
                  <a:schemeClr val="tx1"/>
                </a:solidFill>
                <a:latin typeface="Arial" panose="020B0604020202020204" pitchFamily="34" charset="0"/>
                <a:cs typeface="Arial" panose="020B0604020202020204" pitchFamily="34" charset="0"/>
              </a:rPr>
              <a:t>Inventory and take pictures of all your personal property.</a:t>
            </a:r>
          </a:p>
          <a:p>
            <a:pPr lvl="2"/>
            <a:r>
              <a:rPr lang="en-US" sz="2800" dirty="0">
                <a:solidFill>
                  <a:schemeClr val="tx1"/>
                </a:solidFill>
                <a:latin typeface="Arial" panose="020B0604020202020204" pitchFamily="34" charset="0"/>
                <a:cs typeface="Arial" panose="020B0604020202020204" pitchFamily="34" charset="0"/>
              </a:rPr>
              <a:t>This will be very important when filing insurance claims.</a:t>
            </a:r>
          </a:p>
          <a:p>
            <a:pPr lvl="1"/>
            <a:r>
              <a:rPr lang="en-US" sz="3000" dirty="0">
                <a:solidFill>
                  <a:schemeClr val="tx1"/>
                </a:solidFill>
                <a:latin typeface="Arial" panose="020B0604020202020204" pitchFamily="34" charset="0"/>
                <a:cs typeface="Arial" panose="020B0604020202020204" pitchFamily="34" charset="0"/>
              </a:rPr>
              <a:t>Keep of all your important documents safe.  </a:t>
            </a:r>
          </a:p>
          <a:p>
            <a:pPr lvl="2"/>
            <a:r>
              <a:rPr lang="en-US" sz="2800" dirty="0">
                <a:solidFill>
                  <a:schemeClr val="tx1"/>
                </a:solidFill>
                <a:latin typeface="Arial" panose="020B0604020202020204" pitchFamily="34" charset="0"/>
                <a:cs typeface="Arial" panose="020B0604020202020204" pitchFamily="34" charset="0"/>
              </a:rPr>
              <a:t>Acquire a fireproof and waterproof container to store these important documents.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014" y="2348593"/>
            <a:ext cx="3151414" cy="3151414"/>
          </a:xfrm>
          <a:prstGeom prst="rect">
            <a:avLst/>
          </a:prstGeom>
        </p:spPr>
      </p:pic>
    </p:spTree>
    <p:extLst>
      <p:ext uri="{BB962C8B-B14F-4D97-AF65-F5344CB8AC3E}">
        <p14:creationId xmlns:p14="http://schemas.microsoft.com/office/powerpoint/2010/main" val="367329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691258" cy="936171"/>
          </a:xfrm>
        </p:spPr>
        <p:txBody>
          <a:bodyPr>
            <a:normAutofit/>
          </a:bodyPr>
          <a:lstStyle/>
          <a:p>
            <a:r>
              <a:rPr lang="en-US" sz="4000">
                <a:latin typeface="Arial Black" panose="020B0A04020102020204" pitchFamily="34" charset="0"/>
              </a:rPr>
              <a:t>Working during a disaster</a:t>
            </a:r>
            <a:endParaRPr lang="en-US" sz="4000" dirty="0">
              <a:latin typeface="Arial Black" panose="020B0A04020102020204" pitchFamily="34" charset="0"/>
            </a:endParaRPr>
          </a:p>
        </p:txBody>
      </p:sp>
      <p:sp>
        <p:nvSpPr>
          <p:cNvPr id="7" name="Content Placeholder 2"/>
          <p:cNvSpPr>
            <a:spLocks noGrp="1"/>
          </p:cNvSpPr>
          <p:nvPr>
            <p:ph idx="1"/>
          </p:nvPr>
        </p:nvSpPr>
        <p:spPr>
          <a:xfrm>
            <a:off x="97973" y="1360713"/>
            <a:ext cx="6792684" cy="5170715"/>
          </a:xfrm>
        </p:spPr>
        <p:txBody>
          <a:bodyPr>
            <a:normAutofit/>
          </a:bodyPr>
          <a:lstStyle/>
          <a:p>
            <a:pPr marL="511175" lvl="1" indent="-228600"/>
            <a:r>
              <a:rPr lang="en-US" sz="2600" dirty="0">
                <a:solidFill>
                  <a:schemeClr val="tx1"/>
                </a:solidFill>
                <a:latin typeface="Arial" panose="020B0604020202020204" pitchFamily="34" charset="0"/>
                <a:cs typeface="Arial" panose="020B0604020202020204" pitchFamily="34" charset="0"/>
              </a:rPr>
              <a:t>Your actions serving your community as an emergency responder during a disaster is vital for your community to recover.</a:t>
            </a:r>
          </a:p>
          <a:p>
            <a:pPr marL="511175" lvl="1" indent="-228600"/>
            <a:r>
              <a:rPr lang="en-US" sz="2600" dirty="0">
                <a:solidFill>
                  <a:schemeClr val="tx1"/>
                </a:solidFill>
                <a:latin typeface="Arial" panose="020B0604020202020204" pitchFamily="34" charset="0"/>
                <a:cs typeface="Arial" panose="020B0604020202020204" pitchFamily="34" charset="0"/>
              </a:rPr>
              <a:t>Its tough to leave your family during a disaster, but your family will suffer longer if your community takes longer to recover.</a:t>
            </a:r>
          </a:p>
          <a:p>
            <a:pPr marL="511175" lvl="1" indent="-228600"/>
            <a:r>
              <a:rPr lang="en-US" sz="2600" dirty="0">
                <a:solidFill>
                  <a:schemeClr val="tx1"/>
                </a:solidFill>
                <a:latin typeface="Arial" panose="020B0604020202020204" pitchFamily="34" charset="0"/>
                <a:cs typeface="Arial" panose="020B0604020202020204" pitchFamily="34" charset="0"/>
              </a:rPr>
              <a:t>Therefore, make sure your family is prepared at home so you can go to work!</a:t>
            </a:r>
          </a:p>
          <a:p>
            <a:pPr marL="511175" lvl="1" indent="-228600"/>
            <a:endParaRPr lang="en-US" sz="2600" dirty="0">
              <a:solidFill>
                <a:schemeClr val="tx1"/>
              </a:solidFill>
              <a:latin typeface="Arial" panose="020B0604020202020204" pitchFamily="34" charset="0"/>
              <a:cs typeface="Arial" panose="020B0604020202020204" pitchFamily="34" charset="0"/>
            </a:endParaRPr>
          </a:p>
        </p:txBody>
      </p:sp>
      <p:pic>
        <p:nvPicPr>
          <p:cNvPr id="2050" name="Picture 2" descr="Free Images : person, new york city, fire, profession, rubble, disaster ...">
            <a:extLst>
              <a:ext uri="{FF2B5EF4-FFF2-40B4-BE49-F238E27FC236}">
                <a16:creationId xmlns:a16="http://schemas.microsoft.com/office/drawing/2014/main" id="{6AF2F70C-5CBD-F004-55A9-624C6FB2A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260" y="2351313"/>
            <a:ext cx="5083767" cy="362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982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8" y="296636"/>
            <a:ext cx="11691258" cy="936171"/>
          </a:xfrm>
        </p:spPr>
        <p:txBody>
          <a:bodyPr>
            <a:normAutofit/>
          </a:bodyPr>
          <a:lstStyle/>
          <a:p>
            <a:r>
              <a:rPr lang="en-US" sz="4000" dirty="0">
                <a:latin typeface="Arial Black" panose="020B0A04020102020204" pitchFamily="34" charset="0"/>
              </a:rPr>
              <a:t>Disaster Preparedness</a:t>
            </a:r>
          </a:p>
        </p:txBody>
      </p:sp>
      <p:sp>
        <p:nvSpPr>
          <p:cNvPr id="7" name="Content Placeholder 2"/>
          <p:cNvSpPr>
            <a:spLocks noGrp="1"/>
          </p:cNvSpPr>
          <p:nvPr>
            <p:ph idx="1"/>
          </p:nvPr>
        </p:nvSpPr>
        <p:spPr>
          <a:xfrm>
            <a:off x="97972" y="1360714"/>
            <a:ext cx="6955971" cy="2645229"/>
          </a:xfrm>
        </p:spPr>
        <p:txBody>
          <a:bodyPr>
            <a:normAutofit/>
          </a:bodyPr>
          <a:lstStyle/>
          <a:p>
            <a:pPr marL="511175" lvl="1" indent="-228600"/>
            <a:r>
              <a:rPr lang="en-US" sz="2600" dirty="0">
                <a:solidFill>
                  <a:schemeClr val="tx1"/>
                </a:solidFill>
                <a:latin typeface="Arial" panose="020B0604020202020204" pitchFamily="34" charset="0"/>
                <a:cs typeface="Arial" panose="020B0604020202020204" pitchFamily="34" charset="0"/>
              </a:rPr>
              <a:t> </a:t>
            </a:r>
            <a:r>
              <a:rPr lang="en-US" sz="2600" b="1" dirty="0">
                <a:solidFill>
                  <a:srgbClr val="FFFF00"/>
                </a:solidFill>
                <a:latin typeface="Arial" panose="020B0604020202020204" pitchFamily="34" charset="0"/>
                <a:cs typeface="Arial" panose="020B0604020202020204" pitchFamily="34" charset="0"/>
              </a:rPr>
              <a:t>Don’t be a victim or a liability.</a:t>
            </a:r>
          </a:p>
          <a:p>
            <a:pPr marL="511175" lvl="1" indent="-228600"/>
            <a:r>
              <a:rPr lang="en-US" sz="2600" b="1" dirty="0">
                <a:solidFill>
                  <a:srgbClr val="FFFF00"/>
                </a:solidFill>
                <a:latin typeface="Arial" panose="020B0604020202020204" pitchFamily="34" charset="0"/>
                <a:cs typeface="Arial" panose="020B0604020202020204" pitchFamily="34" charset="0"/>
              </a:rPr>
              <a:t> Get Disaster Prepared.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446" y="1578428"/>
            <a:ext cx="4133850" cy="15430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3934724"/>
            <a:ext cx="2698296" cy="2664567"/>
          </a:xfrm>
          <a:prstGeom prst="rect">
            <a:avLst/>
          </a:prstGeom>
        </p:spPr>
      </p:pic>
    </p:spTree>
    <p:extLst>
      <p:ext uri="{BB962C8B-B14F-4D97-AF65-F5344CB8AC3E}">
        <p14:creationId xmlns:p14="http://schemas.microsoft.com/office/powerpoint/2010/main" val="339029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Important Records to safeguard</a:t>
            </a:r>
          </a:p>
        </p:txBody>
      </p:sp>
      <p:sp>
        <p:nvSpPr>
          <p:cNvPr id="3" name="Content Placeholder 2"/>
          <p:cNvSpPr>
            <a:spLocks noGrp="1"/>
          </p:cNvSpPr>
          <p:nvPr>
            <p:ph idx="1"/>
          </p:nvPr>
        </p:nvSpPr>
        <p:spPr>
          <a:xfrm>
            <a:off x="171449" y="1251858"/>
            <a:ext cx="8275865" cy="5344885"/>
          </a:xfrm>
        </p:spPr>
        <p:txBody>
          <a:bodyPr>
            <a:normAutofit fontScale="92500" lnSpcReduction="20000"/>
          </a:bodyPr>
          <a:lstStyle/>
          <a:p>
            <a:pPr lvl="1"/>
            <a:r>
              <a:rPr lang="en-US" sz="3000" dirty="0">
                <a:solidFill>
                  <a:schemeClr val="tx1"/>
                </a:solidFill>
                <a:latin typeface="Arial" panose="020B0604020202020204" pitchFamily="34" charset="0"/>
                <a:cs typeface="Arial" panose="020B0604020202020204" pitchFamily="34" charset="0"/>
              </a:rPr>
              <a:t>Household inventory</a:t>
            </a:r>
          </a:p>
          <a:p>
            <a:pPr lvl="1"/>
            <a:r>
              <a:rPr lang="en-US" sz="3000" dirty="0">
                <a:solidFill>
                  <a:schemeClr val="tx1"/>
                </a:solidFill>
                <a:latin typeface="Arial" panose="020B0604020202020204" pitchFamily="34" charset="0"/>
                <a:cs typeface="Arial" panose="020B0604020202020204" pitchFamily="34" charset="0"/>
              </a:rPr>
              <a:t>Property records, deeds, titles &amp; leases</a:t>
            </a:r>
          </a:p>
          <a:p>
            <a:pPr lvl="1"/>
            <a:r>
              <a:rPr lang="en-US" sz="3000" dirty="0">
                <a:solidFill>
                  <a:schemeClr val="tx1"/>
                </a:solidFill>
                <a:latin typeface="Arial" panose="020B0604020202020204" pitchFamily="34" charset="0"/>
                <a:cs typeface="Arial" panose="020B0604020202020204" pitchFamily="34" charset="0"/>
              </a:rPr>
              <a:t>Personal Wills &amp; Powers of Attorney</a:t>
            </a:r>
          </a:p>
          <a:p>
            <a:pPr lvl="1"/>
            <a:r>
              <a:rPr lang="en-US" sz="3000" dirty="0">
                <a:solidFill>
                  <a:schemeClr val="tx1"/>
                </a:solidFill>
                <a:latin typeface="Arial" panose="020B0604020202020204" pitchFamily="34" charset="0"/>
                <a:cs typeface="Arial" panose="020B0604020202020204" pitchFamily="34" charset="0"/>
              </a:rPr>
              <a:t>Automobile titles &amp; copy of registration</a:t>
            </a:r>
          </a:p>
          <a:p>
            <a:pPr lvl="1"/>
            <a:r>
              <a:rPr lang="en-US" sz="3000" dirty="0">
                <a:solidFill>
                  <a:schemeClr val="tx1"/>
                </a:solidFill>
                <a:latin typeface="Arial" panose="020B0604020202020204" pitchFamily="34" charset="0"/>
                <a:cs typeface="Arial" panose="020B0604020202020204" pitchFamily="34" charset="0"/>
              </a:rPr>
              <a:t>Marriage, Birth and Death Certificates</a:t>
            </a:r>
          </a:p>
          <a:p>
            <a:pPr lvl="1"/>
            <a:r>
              <a:rPr lang="en-US" sz="3000" dirty="0">
                <a:solidFill>
                  <a:schemeClr val="tx1"/>
                </a:solidFill>
                <a:latin typeface="Arial" panose="020B0604020202020204" pitchFamily="34" charset="0"/>
                <a:cs typeface="Arial" panose="020B0604020202020204" pitchFamily="34" charset="0"/>
              </a:rPr>
              <a:t>Social Security Cards</a:t>
            </a:r>
          </a:p>
          <a:p>
            <a:pPr lvl="1"/>
            <a:r>
              <a:rPr lang="en-US" sz="3000" dirty="0">
                <a:solidFill>
                  <a:schemeClr val="tx1"/>
                </a:solidFill>
                <a:latin typeface="Arial" panose="020B0604020202020204" pitchFamily="34" charset="0"/>
                <a:cs typeface="Arial" panose="020B0604020202020204" pitchFamily="34" charset="0"/>
              </a:rPr>
              <a:t>Important receipts and bills of sale</a:t>
            </a:r>
          </a:p>
          <a:p>
            <a:pPr lvl="1"/>
            <a:r>
              <a:rPr lang="en-US" sz="3000" dirty="0">
                <a:solidFill>
                  <a:schemeClr val="tx1"/>
                </a:solidFill>
                <a:latin typeface="Arial" panose="020B0604020202020204" pitchFamily="34" charset="0"/>
                <a:cs typeface="Arial" panose="020B0604020202020204" pitchFamily="34" charset="0"/>
              </a:rPr>
              <a:t>Insurance policies</a:t>
            </a:r>
          </a:p>
          <a:p>
            <a:pPr lvl="1"/>
            <a:r>
              <a:rPr lang="en-US" sz="3000" dirty="0">
                <a:solidFill>
                  <a:schemeClr val="tx1"/>
                </a:solidFill>
                <a:latin typeface="Arial" panose="020B0604020202020204" pitchFamily="34" charset="0"/>
                <a:cs typeface="Arial" panose="020B0604020202020204" pitchFamily="34" charset="0"/>
              </a:rPr>
              <a:t>Military Service Records</a:t>
            </a:r>
          </a:p>
          <a:p>
            <a:pPr lvl="1"/>
            <a:r>
              <a:rPr lang="en-US" sz="3000" dirty="0">
                <a:solidFill>
                  <a:schemeClr val="tx1"/>
                </a:solidFill>
                <a:latin typeface="Arial" panose="020B0604020202020204" pitchFamily="34" charset="0"/>
                <a:cs typeface="Arial" panose="020B0604020202020204" pitchFamily="34" charset="0"/>
              </a:rPr>
              <a:t>Adoption Papers</a:t>
            </a:r>
            <a:endParaRPr lang="en-US" sz="28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187196"/>
            <a:ext cx="3962400" cy="27371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5314" y="4180260"/>
            <a:ext cx="3973286" cy="2416483"/>
          </a:xfrm>
          <a:prstGeom prst="rect">
            <a:avLst/>
          </a:prstGeom>
        </p:spPr>
      </p:pic>
    </p:spTree>
    <p:extLst>
      <p:ext uri="{BB962C8B-B14F-4D97-AF65-F5344CB8AC3E}">
        <p14:creationId xmlns:p14="http://schemas.microsoft.com/office/powerpoint/2010/main" val="388577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Important Records to safeguard</a:t>
            </a:r>
          </a:p>
        </p:txBody>
      </p:sp>
      <p:sp>
        <p:nvSpPr>
          <p:cNvPr id="3" name="Content Placeholder 2"/>
          <p:cNvSpPr>
            <a:spLocks noGrp="1"/>
          </p:cNvSpPr>
          <p:nvPr>
            <p:ph idx="1"/>
          </p:nvPr>
        </p:nvSpPr>
        <p:spPr>
          <a:xfrm>
            <a:off x="171449" y="1251858"/>
            <a:ext cx="8275865" cy="5344885"/>
          </a:xfrm>
        </p:spPr>
        <p:txBody>
          <a:bodyPr>
            <a:normAutofit lnSpcReduction="10000"/>
          </a:bodyPr>
          <a:lstStyle/>
          <a:p>
            <a:pPr lvl="1"/>
            <a:r>
              <a:rPr lang="en-US" sz="3000" dirty="0">
                <a:solidFill>
                  <a:schemeClr val="tx1"/>
                </a:solidFill>
                <a:latin typeface="Arial" panose="020B0604020202020204" pitchFamily="34" charset="0"/>
                <a:cs typeface="Arial" panose="020B0604020202020204" pitchFamily="34" charset="0"/>
              </a:rPr>
              <a:t>Passports &amp; Citizenship papers</a:t>
            </a:r>
          </a:p>
          <a:p>
            <a:pPr lvl="1"/>
            <a:r>
              <a:rPr lang="en-US" sz="3000" dirty="0">
                <a:solidFill>
                  <a:schemeClr val="tx1"/>
                </a:solidFill>
                <a:latin typeface="Arial" panose="020B0604020202020204" pitchFamily="34" charset="0"/>
                <a:cs typeface="Arial" panose="020B0604020202020204" pitchFamily="34" charset="0"/>
              </a:rPr>
              <a:t>Income Tax Returns</a:t>
            </a:r>
          </a:p>
          <a:p>
            <a:pPr lvl="1"/>
            <a:r>
              <a:rPr lang="en-US" sz="3000" dirty="0">
                <a:solidFill>
                  <a:schemeClr val="tx1"/>
                </a:solidFill>
                <a:latin typeface="Arial" panose="020B0604020202020204" pitchFamily="34" charset="0"/>
                <a:cs typeface="Arial" panose="020B0604020202020204" pitchFamily="34" charset="0"/>
              </a:rPr>
              <a:t>Educational Records</a:t>
            </a:r>
          </a:p>
          <a:p>
            <a:pPr lvl="1"/>
            <a:r>
              <a:rPr lang="en-US" sz="3000" dirty="0">
                <a:solidFill>
                  <a:schemeClr val="tx1"/>
                </a:solidFill>
                <a:latin typeface="Arial" panose="020B0604020202020204" pitchFamily="34" charset="0"/>
                <a:cs typeface="Arial" panose="020B0604020202020204" pitchFamily="34" charset="0"/>
              </a:rPr>
              <a:t>Extra cash and credit card numbers</a:t>
            </a:r>
          </a:p>
          <a:p>
            <a:pPr lvl="1"/>
            <a:r>
              <a:rPr lang="en-US" sz="3000" dirty="0">
                <a:solidFill>
                  <a:schemeClr val="tx1"/>
                </a:solidFill>
                <a:latin typeface="Arial" panose="020B0604020202020204" pitchFamily="34" charset="0"/>
                <a:cs typeface="Arial" panose="020B0604020202020204" pitchFamily="34" charset="0"/>
              </a:rPr>
              <a:t>Extra house and car keys</a:t>
            </a:r>
          </a:p>
          <a:p>
            <a:pPr lvl="1"/>
            <a:r>
              <a:rPr lang="en-US" sz="3000" dirty="0">
                <a:solidFill>
                  <a:schemeClr val="tx1"/>
                </a:solidFill>
                <a:latin typeface="Arial" panose="020B0604020202020204" pitchFamily="34" charset="0"/>
                <a:cs typeface="Arial" panose="020B0604020202020204" pitchFamily="34" charset="0"/>
              </a:rPr>
              <a:t>Immunization Records</a:t>
            </a:r>
          </a:p>
          <a:p>
            <a:pPr lvl="1"/>
            <a:r>
              <a:rPr lang="en-US" sz="3000" dirty="0">
                <a:solidFill>
                  <a:schemeClr val="tx1"/>
                </a:solidFill>
                <a:latin typeface="Arial" panose="020B0604020202020204" pitchFamily="34" charset="0"/>
                <a:cs typeface="Arial" panose="020B0604020202020204" pitchFamily="34" charset="0"/>
              </a:rPr>
              <a:t>Bank records and accounts numbers</a:t>
            </a:r>
          </a:p>
          <a:p>
            <a:pPr lvl="1"/>
            <a:r>
              <a:rPr lang="en-US" sz="3000" dirty="0">
                <a:solidFill>
                  <a:schemeClr val="tx1"/>
                </a:solidFill>
                <a:latin typeface="Arial" panose="020B0604020202020204" pitchFamily="34" charset="0"/>
                <a:cs typeface="Arial" panose="020B0604020202020204" pitchFamily="34" charset="0"/>
              </a:rPr>
              <a:t>Address List of important numbers</a:t>
            </a:r>
          </a:p>
          <a:p>
            <a:pPr lvl="1"/>
            <a:r>
              <a:rPr lang="en-US" sz="3000" dirty="0">
                <a:solidFill>
                  <a:schemeClr val="tx1"/>
                </a:solidFill>
                <a:latin typeface="Arial" panose="020B0604020202020204" pitchFamily="34" charset="0"/>
                <a:cs typeface="Arial" panose="020B0604020202020204" pitchFamily="34" charset="0"/>
              </a:rPr>
              <a:t>Copy of your Driver's licenses</a:t>
            </a:r>
            <a:endParaRPr lang="en-US" sz="28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571" y="1251857"/>
            <a:ext cx="4299857" cy="29830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371" y="4326431"/>
            <a:ext cx="3633108" cy="2419650"/>
          </a:xfrm>
          <a:prstGeom prst="rect">
            <a:avLst/>
          </a:prstGeom>
        </p:spPr>
      </p:pic>
    </p:spTree>
    <p:extLst>
      <p:ext uri="{BB962C8B-B14F-4D97-AF65-F5344CB8AC3E}">
        <p14:creationId xmlns:p14="http://schemas.microsoft.com/office/powerpoint/2010/main" val="282597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Disaster Prepare your finances</a:t>
            </a:r>
          </a:p>
        </p:txBody>
      </p:sp>
      <p:sp>
        <p:nvSpPr>
          <p:cNvPr id="3" name="Content Placeholder 2"/>
          <p:cNvSpPr>
            <a:spLocks noGrp="1"/>
          </p:cNvSpPr>
          <p:nvPr>
            <p:ph idx="1"/>
          </p:nvPr>
        </p:nvSpPr>
        <p:spPr>
          <a:xfrm>
            <a:off x="171449" y="1251858"/>
            <a:ext cx="9418865" cy="5344885"/>
          </a:xfrm>
        </p:spPr>
        <p:txBody>
          <a:bodyPr>
            <a:normAutofit/>
          </a:bodyPr>
          <a:lstStyle/>
          <a:p>
            <a:pPr lvl="1"/>
            <a:r>
              <a:rPr lang="en-US" sz="3000" dirty="0">
                <a:solidFill>
                  <a:schemeClr val="tx1"/>
                </a:solidFill>
                <a:latin typeface="Arial" panose="020B0604020202020204" pitchFamily="34" charset="0"/>
                <a:cs typeface="Arial" panose="020B0604020202020204" pitchFamily="34" charset="0"/>
              </a:rPr>
              <a:t>During an extended power outage, banks will be closed and ATM machines will be inoperative.</a:t>
            </a:r>
          </a:p>
          <a:p>
            <a:pPr lvl="2"/>
            <a:r>
              <a:rPr lang="en-US" sz="2600" dirty="0">
                <a:solidFill>
                  <a:schemeClr val="tx1"/>
                </a:solidFill>
                <a:latin typeface="Arial" panose="020B0604020202020204" pitchFamily="34" charset="0"/>
                <a:cs typeface="Arial" panose="020B0604020202020204" pitchFamily="34" charset="0"/>
              </a:rPr>
              <a:t>Have cash on hand in small bills.</a:t>
            </a:r>
          </a:p>
          <a:p>
            <a:pPr lvl="2"/>
            <a:r>
              <a:rPr lang="en-US" sz="2600" dirty="0">
                <a:solidFill>
                  <a:schemeClr val="tx1"/>
                </a:solidFill>
                <a:latin typeface="Arial" panose="020B0604020202020204" pitchFamily="34" charset="0"/>
                <a:cs typeface="Arial" panose="020B0604020202020204" pitchFamily="34" charset="0"/>
              </a:rPr>
              <a:t>Minimum – safely store a few hundred dollars.</a:t>
            </a:r>
          </a:p>
          <a:p>
            <a:pPr lvl="1"/>
            <a:r>
              <a:rPr lang="en-US" sz="2800" dirty="0">
                <a:solidFill>
                  <a:schemeClr val="tx1"/>
                </a:solidFill>
                <a:latin typeface="Arial" panose="020B0604020202020204" pitchFamily="34" charset="0"/>
                <a:cs typeface="Arial" panose="020B0604020202020204" pitchFamily="34" charset="0"/>
              </a:rPr>
              <a:t>Pay off debt. </a:t>
            </a:r>
          </a:p>
          <a:p>
            <a:pPr lvl="2"/>
            <a:r>
              <a:rPr lang="en-US" sz="2600" dirty="0">
                <a:solidFill>
                  <a:schemeClr val="tx1"/>
                </a:solidFill>
                <a:latin typeface="Arial" panose="020B0604020202020204" pitchFamily="34" charset="0"/>
                <a:cs typeface="Arial" panose="020B0604020202020204" pitchFamily="34" charset="0"/>
              </a:rPr>
              <a:t>High interest debt first – credit cards</a:t>
            </a:r>
          </a:p>
          <a:p>
            <a:pPr lvl="2"/>
            <a:r>
              <a:rPr lang="en-US" sz="2600" dirty="0">
                <a:solidFill>
                  <a:schemeClr val="tx1"/>
                </a:solidFill>
                <a:latin typeface="Arial" panose="020B0604020202020204" pitchFamily="34" charset="0"/>
                <a:cs typeface="Arial" panose="020B0604020202020204" pitchFamily="34" charset="0"/>
              </a:rPr>
              <a:t>Mortgage second – if you lose your job(s), don’t be in a situation where you lose your home for non-payment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3442" y="2386964"/>
            <a:ext cx="3102346" cy="2825115"/>
          </a:xfrm>
          <a:prstGeom prst="rect">
            <a:avLst/>
          </a:prstGeom>
        </p:spPr>
      </p:pic>
    </p:spTree>
    <p:extLst>
      <p:ext uri="{BB962C8B-B14F-4D97-AF65-F5344CB8AC3E}">
        <p14:creationId xmlns:p14="http://schemas.microsoft.com/office/powerpoint/2010/main" val="176872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Backup Power Options</a:t>
            </a:r>
          </a:p>
        </p:txBody>
      </p:sp>
      <p:sp>
        <p:nvSpPr>
          <p:cNvPr id="3" name="Content Placeholder 2"/>
          <p:cNvSpPr>
            <a:spLocks noGrp="1"/>
          </p:cNvSpPr>
          <p:nvPr>
            <p:ph idx="1"/>
          </p:nvPr>
        </p:nvSpPr>
        <p:spPr>
          <a:xfrm>
            <a:off x="171449" y="1251859"/>
            <a:ext cx="6076951" cy="4211682"/>
          </a:xfrm>
        </p:spPr>
        <p:txBody>
          <a:bodyPr>
            <a:normAutofit/>
          </a:bodyPr>
          <a:lstStyle/>
          <a:p>
            <a:pPr lvl="1"/>
            <a:r>
              <a:rPr lang="en-US" sz="2800" dirty="0">
                <a:solidFill>
                  <a:schemeClr val="tx1"/>
                </a:solidFill>
                <a:latin typeface="Arial" panose="020B0604020202020204" pitchFamily="34" charset="0"/>
                <a:cs typeface="Arial" panose="020B0604020202020204" pitchFamily="34" charset="0"/>
              </a:rPr>
              <a:t>Gasoline/Propane Electrical Generators</a:t>
            </a:r>
          </a:p>
          <a:p>
            <a:pPr lvl="1"/>
            <a:r>
              <a:rPr lang="en-US" sz="2800" dirty="0">
                <a:solidFill>
                  <a:schemeClr val="tx1"/>
                </a:solidFill>
                <a:latin typeface="Arial" panose="020B0604020202020204" pitchFamily="34" charset="0"/>
                <a:cs typeface="Arial" panose="020B0604020202020204" pitchFamily="34" charset="0"/>
              </a:rPr>
              <a:t>Solar Powered Generator</a:t>
            </a:r>
          </a:p>
          <a:p>
            <a:pPr lvl="1"/>
            <a:r>
              <a:rPr lang="en-US" sz="2800" dirty="0">
                <a:solidFill>
                  <a:schemeClr val="tx1"/>
                </a:solidFill>
                <a:latin typeface="Arial" panose="020B0604020202020204" pitchFamily="34" charset="0"/>
                <a:cs typeface="Arial" panose="020B0604020202020204" pitchFamily="34" charset="0"/>
              </a:rPr>
              <a:t>Wind/Solar Power and battery storage system</a:t>
            </a:r>
          </a:p>
          <a:p>
            <a:pPr lvl="1"/>
            <a:r>
              <a:rPr lang="en-US" sz="2800" dirty="0">
                <a:solidFill>
                  <a:schemeClr val="tx1"/>
                </a:solidFill>
                <a:latin typeface="Arial" panose="020B0604020202020204" pitchFamily="34" charset="0"/>
                <a:cs typeface="Arial" panose="020B0604020202020204" pitchFamily="34" charset="0"/>
              </a:rPr>
              <a:t>Deep Cycle Batteries and Transformers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647" y="1251857"/>
            <a:ext cx="5476875" cy="4057650"/>
          </a:xfrm>
          <a:prstGeom prst="rect">
            <a:avLst/>
          </a:prstGeom>
        </p:spPr>
      </p:pic>
    </p:spTree>
    <p:extLst>
      <p:ext uri="{BB962C8B-B14F-4D97-AF65-F5344CB8AC3E}">
        <p14:creationId xmlns:p14="http://schemas.microsoft.com/office/powerpoint/2010/main" val="388449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a:bodyPr>
          <a:lstStyle/>
          <a:p>
            <a:r>
              <a:rPr lang="en-US" sz="4000" dirty="0">
                <a:latin typeface="Arial Black" panose="020B0A04020102020204" pitchFamily="34" charset="0"/>
              </a:rPr>
              <a:t>Hooking up a Generator</a:t>
            </a:r>
          </a:p>
        </p:txBody>
      </p:sp>
      <p:sp>
        <p:nvSpPr>
          <p:cNvPr id="3" name="Content Placeholder 2"/>
          <p:cNvSpPr>
            <a:spLocks noGrp="1"/>
          </p:cNvSpPr>
          <p:nvPr>
            <p:ph idx="1"/>
          </p:nvPr>
        </p:nvSpPr>
        <p:spPr>
          <a:xfrm>
            <a:off x="171449" y="1251858"/>
            <a:ext cx="6969579" cy="5344885"/>
          </a:xfrm>
        </p:spPr>
        <p:txBody>
          <a:bodyPr>
            <a:normAutofit/>
          </a:bodyPr>
          <a:lstStyle/>
          <a:p>
            <a:pPr lvl="1"/>
            <a:r>
              <a:rPr lang="en-US" sz="2800" dirty="0">
                <a:solidFill>
                  <a:schemeClr val="tx1"/>
                </a:solidFill>
                <a:latin typeface="Arial" panose="020B0604020202020204" pitchFamily="34" charset="0"/>
                <a:cs typeface="Arial" panose="020B0604020202020204" pitchFamily="34" charset="0"/>
              </a:rPr>
              <a:t>Running appliances directly off the generator can cause problems with too many things to plug in and with power surges.  </a:t>
            </a:r>
          </a:p>
          <a:p>
            <a:pPr lvl="1"/>
            <a:r>
              <a:rPr lang="en-US" sz="2800" dirty="0">
                <a:solidFill>
                  <a:schemeClr val="tx1"/>
                </a:solidFill>
                <a:latin typeface="Arial" panose="020B0604020202020204" pitchFamily="34" charset="0"/>
                <a:cs typeface="Arial" panose="020B0604020202020204" pitchFamily="34" charset="0"/>
              </a:rPr>
              <a:t>Best to run the generator through your electrical panel. Have a licensed electrician hook up a transfer system.  </a:t>
            </a:r>
          </a:p>
          <a:p>
            <a:pPr lvl="1"/>
            <a:r>
              <a:rPr lang="en-US" sz="2800" dirty="0">
                <a:solidFill>
                  <a:schemeClr val="tx1"/>
                </a:solidFill>
                <a:latin typeface="Arial" panose="020B0604020202020204" pitchFamily="34" charset="0"/>
                <a:cs typeface="Arial" panose="020B0604020202020204" pitchFamily="34" charset="0"/>
              </a:rPr>
              <a:t>Jury rigging it can burn down your house or electrocute someone outside your home when it “back feeds”.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483" y="2264228"/>
            <a:ext cx="4691139" cy="3200399"/>
          </a:xfrm>
          <a:prstGeom prst="rect">
            <a:avLst/>
          </a:prstGeom>
        </p:spPr>
      </p:pic>
    </p:spTree>
    <p:extLst>
      <p:ext uri="{BB962C8B-B14F-4D97-AF65-F5344CB8AC3E}">
        <p14:creationId xmlns:p14="http://schemas.microsoft.com/office/powerpoint/2010/main" val="203255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495315" cy="936171"/>
          </a:xfrm>
        </p:spPr>
        <p:txBody>
          <a:bodyPr>
            <a:normAutofit fontScale="90000"/>
          </a:bodyPr>
          <a:lstStyle/>
          <a:p>
            <a:r>
              <a:rPr lang="en-US" sz="4000" dirty="0">
                <a:latin typeface="Arial Black" panose="020B0A04020102020204" pitchFamily="34" charset="0"/>
              </a:rPr>
              <a:t>Protecting Plumbing during a winter Time power outage</a:t>
            </a:r>
          </a:p>
        </p:txBody>
      </p:sp>
      <p:sp>
        <p:nvSpPr>
          <p:cNvPr id="7" name="Content Placeholder 2"/>
          <p:cNvSpPr>
            <a:spLocks noGrp="1"/>
          </p:cNvSpPr>
          <p:nvPr>
            <p:ph idx="1"/>
          </p:nvPr>
        </p:nvSpPr>
        <p:spPr>
          <a:xfrm>
            <a:off x="171449" y="1251859"/>
            <a:ext cx="6969579" cy="2977242"/>
          </a:xfrm>
        </p:spPr>
        <p:txBody>
          <a:bodyPr>
            <a:normAutofit/>
          </a:bodyPr>
          <a:lstStyle/>
          <a:p>
            <a:pPr lvl="1"/>
            <a:r>
              <a:rPr lang="en-US" sz="2800" dirty="0">
                <a:solidFill>
                  <a:schemeClr val="tx1"/>
                </a:solidFill>
                <a:latin typeface="Arial" panose="020B0604020202020204" pitchFamily="34" charset="0"/>
                <a:cs typeface="Arial" panose="020B0604020202020204" pitchFamily="34" charset="0"/>
              </a:rPr>
              <a:t>The number one cause of damage to a house in a wintertime power outage is frozen pipes that thaw out and cause water damage. </a:t>
            </a:r>
          </a:p>
          <a:p>
            <a:pPr lvl="1"/>
            <a:r>
              <a:rPr lang="en-US" sz="2800" dirty="0">
                <a:solidFill>
                  <a:schemeClr val="tx1"/>
                </a:solidFill>
                <a:latin typeface="Arial" panose="020B0604020202020204" pitchFamily="34" charset="0"/>
                <a:cs typeface="Arial" panose="020B0604020202020204" pitchFamily="34" charset="0"/>
              </a:rPr>
              <a:t>And its all preventable!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337" y="2105313"/>
            <a:ext cx="4740536" cy="36379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240" y="3993696"/>
            <a:ext cx="3554186" cy="2665640"/>
          </a:xfrm>
          <a:prstGeom prst="rect">
            <a:avLst/>
          </a:prstGeom>
        </p:spPr>
      </p:pic>
    </p:spTree>
    <p:extLst>
      <p:ext uri="{BB962C8B-B14F-4D97-AF65-F5344CB8AC3E}">
        <p14:creationId xmlns:p14="http://schemas.microsoft.com/office/powerpoint/2010/main" val="139704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3" y="315686"/>
            <a:ext cx="11691258" cy="936171"/>
          </a:xfrm>
        </p:spPr>
        <p:txBody>
          <a:bodyPr>
            <a:normAutofit fontScale="90000"/>
          </a:bodyPr>
          <a:lstStyle/>
          <a:p>
            <a:r>
              <a:rPr lang="en-US" sz="4000" dirty="0">
                <a:latin typeface="Arial Black" panose="020B0A04020102020204" pitchFamily="34" charset="0"/>
              </a:rPr>
              <a:t>Communicating w/ emergency services</a:t>
            </a:r>
          </a:p>
        </p:txBody>
      </p:sp>
      <p:sp>
        <p:nvSpPr>
          <p:cNvPr id="7" name="Content Placeholder 2"/>
          <p:cNvSpPr>
            <a:spLocks noGrp="1"/>
          </p:cNvSpPr>
          <p:nvPr>
            <p:ph idx="1"/>
          </p:nvPr>
        </p:nvSpPr>
        <p:spPr>
          <a:xfrm>
            <a:off x="119743" y="1360714"/>
            <a:ext cx="9267823" cy="5236029"/>
          </a:xfrm>
        </p:spPr>
        <p:txBody>
          <a:bodyPr>
            <a:normAutofit/>
          </a:bodyPr>
          <a:lstStyle/>
          <a:p>
            <a:pPr lvl="1"/>
            <a:r>
              <a:rPr lang="en-US" sz="2800" dirty="0">
                <a:solidFill>
                  <a:schemeClr val="tx1"/>
                </a:solidFill>
                <a:latin typeface="Arial" panose="020B0604020202020204" pitchFamily="34" charset="0"/>
                <a:cs typeface="Arial" panose="020B0604020202020204" pitchFamily="34" charset="0"/>
              </a:rPr>
              <a:t>While you are at work at the fire or police station, how will your family communicate with emergency services?</a:t>
            </a:r>
          </a:p>
          <a:p>
            <a:pPr lvl="1"/>
            <a:r>
              <a:rPr lang="en-US" sz="2800" dirty="0">
                <a:solidFill>
                  <a:schemeClr val="tx1"/>
                </a:solidFill>
                <a:latin typeface="Arial" panose="020B0604020202020204" pitchFamily="34" charset="0"/>
                <a:cs typeface="Arial" panose="020B0604020202020204" pitchFamily="34" charset="0"/>
              </a:rPr>
              <a:t>One of the most vital needs during an emergency is the need for information.  </a:t>
            </a:r>
          </a:p>
          <a:p>
            <a:pPr lvl="2"/>
            <a:r>
              <a:rPr lang="en-US" sz="2600" dirty="0">
                <a:solidFill>
                  <a:schemeClr val="tx1"/>
                </a:solidFill>
                <a:latin typeface="Arial" panose="020B0604020202020204" pitchFamily="34" charset="0"/>
                <a:cs typeface="Arial" panose="020B0604020202020204" pitchFamily="34" charset="0"/>
              </a:rPr>
              <a:t>What’s happening?  </a:t>
            </a:r>
          </a:p>
          <a:p>
            <a:pPr lvl="2"/>
            <a:r>
              <a:rPr lang="en-US" sz="2600" dirty="0">
                <a:solidFill>
                  <a:schemeClr val="tx1"/>
                </a:solidFill>
                <a:latin typeface="Arial" panose="020B0604020202020204" pitchFamily="34" charset="0"/>
                <a:cs typeface="Arial" panose="020B0604020202020204" pitchFamily="34" charset="0"/>
              </a:rPr>
              <a:t>What should I do? </a:t>
            </a:r>
          </a:p>
          <a:p>
            <a:pPr lvl="2"/>
            <a:r>
              <a:rPr lang="en-US" sz="2600" dirty="0">
                <a:solidFill>
                  <a:schemeClr val="tx1"/>
                </a:solidFill>
                <a:latin typeface="Arial" panose="020B0604020202020204" pitchFamily="34" charset="0"/>
                <a:cs typeface="Arial" panose="020B0604020202020204" pitchFamily="34" charset="0"/>
              </a:rPr>
              <a:t>When is power returning? </a:t>
            </a:r>
          </a:p>
          <a:p>
            <a:pPr lvl="2"/>
            <a:r>
              <a:rPr lang="en-US" sz="2600" dirty="0">
                <a:solidFill>
                  <a:schemeClr val="tx1"/>
                </a:solidFill>
                <a:latin typeface="Arial" panose="020B0604020202020204" pitchFamily="34" charset="0"/>
                <a:cs typeface="Arial" panose="020B0604020202020204" pitchFamily="34" charset="0"/>
              </a:rPr>
              <a:t>Where can I get help? </a:t>
            </a:r>
          </a:p>
          <a:p>
            <a:pPr lvl="2"/>
            <a:r>
              <a:rPr lang="en-US" sz="2600" dirty="0">
                <a:solidFill>
                  <a:schemeClr val="tx1"/>
                </a:solidFill>
                <a:latin typeface="Arial" panose="020B0604020202020204" pitchFamily="34" charset="0"/>
                <a:cs typeface="Arial" panose="020B0604020202020204" pitchFamily="34" charset="0"/>
              </a:rPr>
              <a:t>How and who do I contact?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7566" y="2861581"/>
            <a:ext cx="2673805" cy="2673805"/>
          </a:xfrm>
          <a:prstGeom prst="rect">
            <a:avLst/>
          </a:prstGeom>
        </p:spPr>
      </p:pic>
    </p:spTree>
    <p:extLst>
      <p:ext uri="{BB962C8B-B14F-4D97-AF65-F5344CB8AC3E}">
        <p14:creationId xmlns:p14="http://schemas.microsoft.com/office/powerpoint/2010/main" val="364880239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1831</TotalTime>
  <Words>3683</Words>
  <Application>Microsoft Macintosh PowerPoint</Application>
  <PresentationFormat>Widescreen</PresentationFormat>
  <Paragraphs>292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Century Gothic</vt:lpstr>
      <vt:lpstr>Wingdings 3</vt:lpstr>
      <vt:lpstr>Slice</vt:lpstr>
      <vt:lpstr>Special Medical Needs</vt:lpstr>
      <vt:lpstr>Important Records to safeguard</vt:lpstr>
      <vt:lpstr>Important Records to safeguard</vt:lpstr>
      <vt:lpstr>Important Records to safeguard</vt:lpstr>
      <vt:lpstr>Disaster Prepare your finances</vt:lpstr>
      <vt:lpstr>Backup Power Options</vt:lpstr>
      <vt:lpstr>Hooking up a Generator</vt:lpstr>
      <vt:lpstr>Protecting Plumbing during a winter Time power outage</vt:lpstr>
      <vt:lpstr>Communicating w/ emergency services</vt:lpstr>
      <vt:lpstr>Public Information</vt:lpstr>
      <vt:lpstr>How to find out what’s going on</vt:lpstr>
      <vt:lpstr>How to find out what’s going on</vt:lpstr>
      <vt:lpstr>How to find out what’s going on</vt:lpstr>
      <vt:lpstr>Calling for Help</vt:lpstr>
      <vt:lpstr>Communicating with Family &amp; Friends</vt:lpstr>
      <vt:lpstr>Reasons to Evacuate</vt:lpstr>
      <vt:lpstr>If you go to an overnight shelter</vt:lpstr>
      <vt:lpstr>Protecting your family</vt:lpstr>
      <vt:lpstr>Checking in on family &amp; Neighbors</vt:lpstr>
      <vt:lpstr>Working during a disaster</vt:lpstr>
      <vt:lpstr>Disaster Preparedness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Preparedness 101 Introduction to Being prepared</dc:title>
  <dc:creator>Dale Rowley</dc:creator>
  <cp:lastModifiedBy>Matthew Franklin</cp:lastModifiedBy>
  <cp:revision>141</cp:revision>
  <cp:lastPrinted>2018-03-27T21:04:07Z</cp:lastPrinted>
  <dcterms:created xsi:type="dcterms:W3CDTF">2018-02-08T13:28:56Z</dcterms:created>
  <dcterms:modified xsi:type="dcterms:W3CDTF">2024-08-20T20:16:22Z</dcterms:modified>
</cp:coreProperties>
</file>